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32"/>
  </p:notesMasterIdLst>
  <p:sldIdLst>
    <p:sldId id="256" r:id="rId2"/>
    <p:sldId id="257" r:id="rId3"/>
    <p:sldId id="258" r:id="rId4"/>
    <p:sldId id="259" r:id="rId5"/>
    <p:sldId id="260" r:id="rId6"/>
    <p:sldId id="276" r:id="rId7"/>
    <p:sldId id="261" r:id="rId8"/>
    <p:sldId id="277" r:id="rId9"/>
    <p:sldId id="278" r:id="rId10"/>
    <p:sldId id="279" r:id="rId11"/>
    <p:sldId id="267" r:id="rId12"/>
    <p:sldId id="282" r:id="rId13"/>
    <p:sldId id="292" r:id="rId14"/>
    <p:sldId id="283" r:id="rId15"/>
    <p:sldId id="284" r:id="rId16"/>
    <p:sldId id="285" r:id="rId17"/>
    <p:sldId id="286" r:id="rId18"/>
    <p:sldId id="287" r:id="rId19"/>
    <p:sldId id="288" r:id="rId20"/>
    <p:sldId id="289" r:id="rId21"/>
    <p:sldId id="268" r:id="rId22"/>
    <p:sldId id="269" r:id="rId23"/>
    <p:sldId id="270" r:id="rId24"/>
    <p:sldId id="271" r:id="rId25"/>
    <p:sldId id="272" r:id="rId26"/>
    <p:sldId id="280" r:id="rId27"/>
    <p:sldId id="293" r:id="rId28"/>
    <p:sldId id="294" r:id="rId29"/>
    <p:sldId id="274" r:id="rId30"/>
    <p:sldId id="296" r:id="rId31"/>
  </p:sldIdLst>
  <p:sldSz cx="12192000" cy="6858000"/>
  <p:notesSz cx="12192000" cy="6858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BE5AF"/>
    <a:srgbClr val="FADC90"/>
    <a:srgbClr val="B3A2C7"/>
    <a:srgbClr val="16745A"/>
    <a:srgbClr val="F3E9E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C4B1156A-380E-4F78-BDF5-A606A8083BF9}" styleName="Средний стиль 4 —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  <a:tblStyle styleId="{0505E3EF-67EA-436B-97B2-0124C06EBD24}" styleName="Средний стиль 4 — акцент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Средний стиль 4 — акцент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69CF1AB2-1976-4502-BF36-3FF5EA218861}" styleName="Средний стиль 4 — акцент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3B4B98B0-60AC-42C2-AFA5-B58CD77FA1E5}" styleName="Светлый стиль 1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0328" autoAdjust="0"/>
  </p:normalViewPr>
  <p:slideViewPr>
    <p:cSldViewPr>
      <p:cViewPr>
        <p:scale>
          <a:sx n="60" d="100"/>
          <a:sy n="60" d="100"/>
        </p:scale>
        <p:origin x="1116" y="210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6905625" y="0"/>
            <a:ext cx="5283200" cy="3444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EE62698-A911-4E26-94E3-AE60A8DC5B7C}" type="datetimeFigureOut">
              <a:rPr lang="ru-RU" smtClean="0"/>
              <a:t>вс 15.02.26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38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1219200" y="3300413"/>
            <a:ext cx="9753600" cy="270033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6905625" y="6513513"/>
            <a:ext cx="5283200" cy="3444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2FA6CA-79FF-4DB0-8689-98B5C8D5BB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546936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2FA6CA-79FF-4DB0-8689-98B5C8D5BB04}" type="slidenum">
              <a:rPr lang="ru-RU" smtClean="0"/>
              <a:t>23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26633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0" y="2125980"/>
            <a:ext cx="10363200" cy="14401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chemeClr val="tx1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0" y="3840480"/>
            <a:ext cx="8534400" cy="17145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chemeClr val="tx1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chemeClr val="tx1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0" y="1577340"/>
            <a:ext cx="530352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2/15/2026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3600" b="0" i="0">
                <a:solidFill>
                  <a:schemeClr val="tx1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2/15/2026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bg object 16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7" name="bg object 17"/>
          <p:cNvSpPr/>
          <p:nvPr/>
        </p:nvSpPr>
        <p:spPr>
          <a:xfrm>
            <a:off x="5338571" y="0"/>
            <a:ext cx="6853555" cy="6853555"/>
          </a:xfrm>
          <a:custGeom>
            <a:avLst/>
            <a:gdLst/>
            <a:ahLst/>
            <a:cxnLst/>
            <a:rect l="l" t="t" r="r" b="b"/>
            <a:pathLst>
              <a:path w="6853555" h="6853555">
                <a:moveTo>
                  <a:pt x="6853428" y="0"/>
                </a:moveTo>
                <a:lnTo>
                  <a:pt x="0" y="0"/>
                </a:lnTo>
                <a:lnTo>
                  <a:pt x="6853428" y="6853427"/>
                </a:lnTo>
                <a:lnTo>
                  <a:pt x="6853428" y="0"/>
                </a:lnTo>
                <a:close/>
              </a:path>
            </a:pathLst>
          </a:custGeom>
          <a:solidFill>
            <a:srgbClr val="1D9A7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8" name="bg object 18"/>
          <p:cNvSpPr/>
          <p:nvPr/>
        </p:nvSpPr>
        <p:spPr>
          <a:xfrm>
            <a:off x="0" y="2845307"/>
            <a:ext cx="12192000" cy="0"/>
          </a:xfrm>
          <a:custGeom>
            <a:avLst/>
            <a:gdLst/>
            <a:ahLst/>
            <a:cxnLst/>
            <a:rect l="l" t="t" r="r" b="b"/>
            <a:pathLst>
              <a:path w="12192000">
                <a:moveTo>
                  <a:pt x="0" y="0"/>
                </a:moveTo>
                <a:lnTo>
                  <a:pt x="12192000" y="0"/>
                </a:lnTo>
              </a:path>
            </a:pathLst>
          </a:custGeom>
          <a:ln w="12700">
            <a:solidFill>
              <a:srgbClr val="A6A6A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9" name="bg object 19"/>
          <p:cNvSpPr/>
          <p:nvPr/>
        </p:nvSpPr>
        <p:spPr>
          <a:xfrm>
            <a:off x="0" y="5372100"/>
            <a:ext cx="1485900" cy="1485900"/>
          </a:xfrm>
          <a:custGeom>
            <a:avLst/>
            <a:gdLst/>
            <a:ahLst/>
            <a:cxnLst/>
            <a:rect l="l" t="t" r="r" b="b"/>
            <a:pathLst>
              <a:path w="1485900" h="1485900">
                <a:moveTo>
                  <a:pt x="0" y="0"/>
                </a:moveTo>
                <a:lnTo>
                  <a:pt x="0" y="1485899"/>
                </a:lnTo>
                <a:lnTo>
                  <a:pt x="1485900" y="1485899"/>
                </a:lnTo>
                <a:lnTo>
                  <a:pt x="0" y="0"/>
                </a:lnTo>
                <a:close/>
              </a:path>
            </a:pathLst>
          </a:custGeom>
          <a:solidFill>
            <a:srgbClr val="85CFE1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20" name="bg object 20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905500" y="571500"/>
            <a:ext cx="4546092" cy="4546092"/>
          </a:xfrm>
          <a:prstGeom prst="rect">
            <a:avLst/>
          </a:prstGeom>
        </p:spPr>
      </p:pic>
      <p:sp>
        <p:nvSpPr>
          <p:cNvPr id="21" name="bg object 21"/>
          <p:cNvSpPr/>
          <p:nvPr/>
        </p:nvSpPr>
        <p:spPr>
          <a:xfrm>
            <a:off x="10058400" y="257556"/>
            <a:ext cx="2133600" cy="628015"/>
          </a:xfrm>
          <a:custGeom>
            <a:avLst/>
            <a:gdLst/>
            <a:ahLst/>
            <a:cxnLst/>
            <a:rect l="l" t="t" r="r" b="b"/>
            <a:pathLst>
              <a:path w="2133600" h="628015">
                <a:moveTo>
                  <a:pt x="2133600" y="0"/>
                </a:moveTo>
                <a:lnTo>
                  <a:pt x="0" y="0"/>
                </a:lnTo>
                <a:lnTo>
                  <a:pt x="0" y="627888"/>
                </a:lnTo>
                <a:lnTo>
                  <a:pt x="2133600" y="627888"/>
                </a:lnTo>
                <a:lnTo>
                  <a:pt x="2133600" y="0"/>
                </a:lnTo>
                <a:close/>
              </a:path>
            </a:pathLst>
          </a:custGeom>
          <a:solidFill>
            <a:srgbClr val="85CF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bg object 22"/>
          <p:cNvSpPr/>
          <p:nvPr/>
        </p:nvSpPr>
        <p:spPr>
          <a:xfrm>
            <a:off x="6013703" y="679704"/>
            <a:ext cx="4331335" cy="4331335"/>
          </a:xfrm>
          <a:custGeom>
            <a:avLst/>
            <a:gdLst/>
            <a:ahLst/>
            <a:cxnLst/>
            <a:rect l="l" t="t" r="r" b="b"/>
            <a:pathLst>
              <a:path w="4331334" h="4331335">
                <a:moveTo>
                  <a:pt x="2165604" y="0"/>
                </a:moveTo>
                <a:lnTo>
                  <a:pt x="0" y="2165604"/>
                </a:lnTo>
                <a:lnTo>
                  <a:pt x="2165604" y="4331208"/>
                </a:lnTo>
                <a:lnTo>
                  <a:pt x="4331208" y="2165604"/>
                </a:lnTo>
                <a:lnTo>
                  <a:pt x="2165604" y="0"/>
                </a:lnTo>
                <a:close/>
              </a:path>
            </a:pathLst>
          </a:custGeom>
          <a:solidFill>
            <a:srgbClr val="44536A">
              <a:alpha val="70195"/>
            </a:srgb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2/15/2026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0" y="5372100"/>
            <a:ext cx="1485900" cy="1485900"/>
          </a:xfrm>
          <a:custGeom>
            <a:avLst/>
            <a:gdLst/>
            <a:ahLst/>
            <a:cxnLst/>
            <a:rect l="l" t="t" r="r" b="b"/>
            <a:pathLst>
              <a:path w="1485900" h="1485900">
                <a:moveTo>
                  <a:pt x="0" y="0"/>
                </a:moveTo>
                <a:lnTo>
                  <a:pt x="0" y="1485899"/>
                </a:lnTo>
                <a:lnTo>
                  <a:pt x="1485900" y="1485899"/>
                </a:lnTo>
                <a:lnTo>
                  <a:pt x="0" y="0"/>
                </a:lnTo>
                <a:close/>
              </a:path>
            </a:pathLst>
          </a:custGeom>
          <a:solidFill>
            <a:srgbClr val="1D9A7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0058400" y="97535"/>
            <a:ext cx="2133600" cy="178435"/>
          </a:xfrm>
          <a:custGeom>
            <a:avLst/>
            <a:gdLst/>
            <a:ahLst/>
            <a:cxnLst/>
            <a:rect l="l" t="t" r="r" b="b"/>
            <a:pathLst>
              <a:path w="2133600" h="178435">
                <a:moveTo>
                  <a:pt x="2133600" y="0"/>
                </a:moveTo>
                <a:lnTo>
                  <a:pt x="0" y="0"/>
                </a:lnTo>
                <a:lnTo>
                  <a:pt x="0" y="178307"/>
                </a:lnTo>
                <a:lnTo>
                  <a:pt x="2133600" y="178307"/>
                </a:lnTo>
                <a:lnTo>
                  <a:pt x="2133600" y="0"/>
                </a:lnTo>
                <a:close/>
              </a:path>
            </a:pathLst>
          </a:custGeom>
          <a:solidFill>
            <a:srgbClr val="85CF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51587" y="233629"/>
            <a:ext cx="3198495" cy="222123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600" b="0" i="0">
                <a:solidFill>
                  <a:schemeClr val="tx1"/>
                </a:solidFill>
                <a:latin typeface="Calibri Light"/>
                <a:cs typeface="Calibri Ligh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37603" y="1763712"/>
            <a:ext cx="5495290" cy="375094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2/15/2026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jpg"/><Relationship Id="rId7" Type="http://schemas.openxmlformats.org/officeDocument/2006/relationships/image" Target="../media/image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1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1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9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0" y="1989200"/>
            <a:ext cx="7169784" cy="24955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5400" spc="-30" dirty="0">
                <a:latin typeface="Calibri Light"/>
                <a:cs typeface="Calibri Light"/>
              </a:rPr>
              <a:t>Проекты</a:t>
            </a:r>
            <a:r>
              <a:rPr sz="5400" spc="-260" dirty="0">
                <a:latin typeface="Calibri Light"/>
                <a:cs typeface="Calibri Light"/>
              </a:rPr>
              <a:t> </a:t>
            </a:r>
            <a:r>
              <a:rPr sz="5400" spc="-30" dirty="0">
                <a:latin typeface="Calibri Light"/>
                <a:cs typeface="Calibri Light"/>
              </a:rPr>
              <a:t>учебных</a:t>
            </a:r>
            <a:r>
              <a:rPr sz="5400" spc="-235" dirty="0">
                <a:latin typeface="Calibri Light"/>
                <a:cs typeface="Calibri Light"/>
              </a:rPr>
              <a:t> </a:t>
            </a:r>
            <a:r>
              <a:rPr sz="5400" spc="-10" dirty="0">
                <a:latin typeface="Calibri Light"/>
                <a:cs typeface="Calibri Light"/>
              </a:rPr>
              <a:t>планов</a:t>
            </a:r>
            <a:endParaRPr sz="5400" dirty="0">
              <a:latin typeface="Calibri Light"/>
              <a:cs typeface="Calibri Light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5400" spc="-60" dirty="0">
                <a:latin typeface="Calibri Light"/>
                <a:cs typeface="Calibri Light"/>
              </a:rPr>
              <a:t>10-</a:t>
            </a:r>
            <a:r>
              <a:rPr sz="5400" dirty="0">
                <a:latin typeface="Calibri Light"/>
                <a:cs typeface="Calibri Light"/>
              </a:rPr>
              <a:t>х</a:t>
            </a:r>
            <a:r>
              <a:rPr sz="5400" spc="-95" dirty="0">
                <a:latin typeface="Calibri Light"/>
                <a:cs typeface="Calibri Light"/>
              </a:rPr>
              <a:t> </a:t>
            </a:r>
            <a:r>
              <a:rPr sz="5400" spc="-10" dirty="0">
                <a:latin typeface="Calibri Light"/>
                <a:cs typeface="Calibri Light"/>
              </a:rPr>
              <a:t>классов</a:t>
            </a:r>
            <a:endParaRPr sz="5400" dirty="0">
              <a:latin typeface="Calibri Light"/>
              <a:cs typeface="Calibri Light"/>
            </a:endParaRPr>
          </a:p>
          <a:p>
            <a:pPr marL="12700">
              <a:lnSpc>
                <a:spcPct val="100000"/>
              </a:lnSpc>
            </a:pPr>
            <a:r>
              <a:rPr sz="5400" spc="-30" dirty="0" smtClean="0">
                <a:latin typeface="Calibri Light"/>
                <a:cs typeface="Calibri Light"/>
              </a:rPr>
              <a:t>202</a:t>
            </a:r>
            <a:r>
              <a:rPr lang="ru-RU" sz="5400" spc="-30" dirty="0" smtClean="0">
                <a:latin typeface="Calibri Light"/>
                <a:cs typeface="Calibri Light"/>
              </a:rPr>
              <a:t>6</a:t>
            </a:r>
            <a:r>
              <a:rPr sz="5400" spc="-30" dirty="0" smtClean="0">
                <a:latin typeface="Calibri Light"/>
                <a:cs typeface="Calibri Light"/>
              </a:rPr>
              <a:t>/202</a:t>
            </a:r>
            <a:r>
              <a:rPr lang="ru-RU" sz="5400" spc="-30" dirty="0" smtClean="0">
                <a:latin typeface="Calibri Light"/>
                <a:cs typeface="Calibri Light"/>
              </a:rPr>
              <a:t>7</a:t>
            </a:r>
            <a:r>
              <a:rPr sz="5400" spc="-245" dirty="0" smtClean="0">
                <a:latin typeface="Calibri Light"/>
                <a:cs typeface="Calibri Light"/>
              </a:rPr>
              <a:t> </a:t>
            </a:r>
            <a:r>
              <a:rPr sz="5400" spc="-30" dirty="0">
                <a:latin typeface="Calibri Light"/>
                <a:cs typeface="Calibri Light"/>
              </a:rPr>
              <a:t>учебный</a:t>
            </a:r>
            <a:r>
              <a:rPr sz="5400" spc="-240" dirty="0">
                <a:latin typeface="Calibri Light"/>
                <a:cs typeface="Calibri Light"/>
              </a:rPr>
              <a:t> </a:t>
            </a:r>
            <a:r>
              <a:rPr sz="5400" spc="-25" dirty="0">
                <a:latin typeface="Calibri Light"/>
                <a:cs typeface="Calibri Light"/>
              </a:rPr>
              <a:t>год</a:t>
            </a:r>
            <a:endParaRPr sz="5400" dirty="0">
              <a:latin typeface="Calibri Light"/>
              <a:cs typeface="Calibri Light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7784592" y="2454655"/>
            <a:ext cx="788035" cy="782320"/>
          </a:xfrm>
          <a:custGeom>
            <a:avLst/>
            <a:gdLst/>
            <a:ahLst/>
            <a:cxnLst/>
            <a:rect l="l" t="t" r="r" b="b"/>
            <a:pathLst>
              <a:path w="788034" h="782319">
                <a:moveTo>
                  <a:pt x="532328" y="492760"/>
                </a:moveTo>
                <a:lnTo>
                  <a:pt x="458597" y="492760"/>
                </a:lnTo>
                <a:lnTo>
                  <a:pt x="743330" y="774700"/>
                </a:lnTo>
                <a:lnTo>
                  <a:pt x="746886" y="779780"/>
                </a:lnTo>
                <a:lnTo>
                  <a:pt x="751204" y="781050"/>
                </a:lnTo>
                <a:lnTo>
                  <a:pt x="756411" y="782320"/>
                </a:lnTo>
                <a:lnTo>
                  <a:pt x="766952" y="782320"/>
                </a:lnTo>
                <a:lnTo>
                  <a:pt x="775715" y="779780"/>
                </a:lnTo>
                <a:lnTo>
                  <a:pt x="780033" y="774700"/>
                </a:lnTo>
                <a:lnTo>
                  <a:pt x="783589" y="772160"/>
                </a:lnTo>
                <a:lnTo>
                  <a:pt x="785240" y="767080"/>
                </a:lnTo>
                <a:lnTo>
                  <a:pt x="787018" y="762000"/>
                </a:lnTo>
                <a:lnTo>
                  <a:pt x="787907" y="756920"/>
                </a:lnTo>
                <a:lnTo>
                  <a:pt x="787018" y="753110"/>
                </a:lnTo>
                <a:lnTo>
                  <a:pt x="785240" y="746760"/>
                </a:lnTo>
                <a:lnTo>
                  <a:pt x="783589" y="742950"/>
                </a:lnTo>
                <a:lnTo>
                  <a:pt x="780033" y="739140"/>
                </a:lnTo>
                <a:lnTo>
                  <a:pt x="532328" y="492760"/>
                </a:lnTo>
                <a:close/>
              </a:path>
              <a:path w="788034" h="782319">
                <a:moveTo>
                  <a:pt x="308355" y="0"/>
                </a:moveTo>
                <a:lnTo>
                  <a:pt x="251586" y="0"/>
                </a:lnTo>
                <a:lnTo>
                  <a:pt x="237616" y="2540"/>
                </a:lnTo>
                <a:lnTo>
                  <a:pt x="223647" y="6350"/>
                </a:lnTo>
                <a:lnTo>
                  <a:pt x="210565" y="7620"/>
                </a:lnTo>
                <a:lnTo>
                  <a:pt x="170306" y="21590"/>
                </a:lnTo>
                <a:lnTo>
                  <a:pt x="135381" y="39370"/>
                </a:lnTo>
                <a:lnTo>
                  <a:pt x="102234" y="63500"/>
                </a:lnTo>
                <a:lnTo>
                  <a:pt x="91693" y="71120"/>
                </a:lnTo>
                <a:lnTo>
                  <a:pt x="82168" y="81280"/>
                </a:lnTo>
                <a:lnTo>
                  <a:pt x="73405" y="91440"/>
                </a:lnTo>
                <a:lnTo>
                  <a:pt x="63753" y="101600"/>
                </a:lnTo>
                <a:lnTo>
                  <a:pt x="55879" y="111760"/>
                </a:lnTo>
                <a:lnTo>
                  <a:pt x="40131" y="134620"/>
                </a:lnTo>
                <a:lnTo>
                  <a:pt x="34035" y="146050"/>
                </a:lnTo>
                <a:lnTo>
                  <a:pt x="27050" y="157480"/>
                </a:lnTo>
                <a:lnTo>
                  <a:pt x="21843" y="170180"/>
                </a:lnTo>
                <a:lnTo>
                  <a:pt x="17525" y="182880"/>
                </a:lnTo>
                <a:lnTo>
                  <a:pt x="12191" y="195580"/>
                </a:lnTo>
                <a:lnTo>
                  <a:pt x="8762" y="209550"/>
                </a:lnTo>
                <a:lnTo>
                  <a:pt x="6096" y="222250"/>
                </a:lnTo>
                <a:lnTo>
                  <a:pt x="2666" y="236220"/>
                </a:lnTo>
                <a:lnTo>
                  <a:pt x="888" y="250190"/>
                </a:lnTo>
                <a:lnTo>
                  <a:pt x="0" y="264160"/>
                </a:lnTo>
                <a:lnTo>
                  <a:pt x="0" y="292100"/>
                </a:lnTo>
                <a:lnTo>
                  <a:pt x="888" y="306070"/>
                </a:lnTo>
                <a:lnTo>
                  <a:pt x="2666" y="320040"/>
                </a:lnTo>
                <a:lnTo>
                  <a:pt x="6096" y="334010"/>
                </a:lnTo>
                <a:lnTo>
                  <a:pt x="8762" y="346710"/>
                </a:lnTo>
                <a:lnTo>
                  <a:pt x="12191" y="360680"/>
                </a:lnTo>
                <a:lnTo>
                  <a:pt x="17525" y="373380"/>
                </a:lnTo>
                <a:lnTo>
                  <a:pt x="21843" y="386080"/>
                </a:lnTo>
                <a:lnTo>
                  <a:pt x="27050" y="398780"/>
                </a:lnTo>
                <a:lnTo>
                  <a:pt x="34035" y="410210"/>
                </a:lnTo>
                <a:lnTo>
                  <a:pt x="40131" y="421640"/>
                </a:lnTo>
                <a:lnTo>
                  <a:pt x="55879" y="444500"/>
                </a:lnTo>
                <a:lnTo>
                  <a:pt x="63753" y="454660"/>
                </a:lnTo>
                <a:lnTo>
                  <a:pt x="73405" y="464820"/>
                </a:lnTo>
                <a:lnTo>
                  <a:pt x="82168" y="473710"/>
                </a:lnTo>
                <a:lnTo>
                  <a:pt x="91693" y="483870"/>
                </a:lnTo>
                <a:lnTo>
                  <a:pt x="102234" y="492760"/>
                </a:lnTo>
                <a:lnTo>
                  <a:pt x="112649" y="501650"/>
                </a:lnTo>
                <a:lnTo>
                  <a:pt x="124078" y="509270"/>
                </a:lnTo>
                <a:lnTo>
                  <a:pt x="135381" y="515620"/>
                </a:lnTo>
                <a:lnTo>
                  <a:pt x="146811" y="523240"/>
                </a:lnTo>
                <a:lnTo>
                  <a:pt x="159003" y="528320"/>
                </a:lnTo>
                <a:lnTo>
                  <a:pt x="196596" y="544830"/>
                </a:lnTo>
                <a:lnTo>
                  <a:pt x="237616" y="553720"/>
                </a:lnTo>
                <a:lnTo>
                  <a:pt x="251586" y="553720"/>
                </a:lnTo>
                <a:lnTo>
                  <a:pt x="265556" y="556260"/>
                </a:lnTo>
                <a:lnTo>
                  <a:pt x="292607" y="556260"/>
                </a:lnTo>
                <a:lnTo>
                  <a:pt x="317118" y="553720"/>
                </a:lnTo>
                <a:lnTo>
                  <a:pt x="341502" y="549910"/>
                </a:lnTo>
                <a:lnTo>
                  <a:pt x="353822" y="547370"/>
                </a:lnTo>
                <a:lnTo>
                  <a:pt x="364235" y="543560"/>
                </a:lnTo>
                <a:lnTo>
                  <a:pt x="375665" y="539750"/>
                </a:lnTo>
                <a:lnTo>
                  <a:pt x="398272" y="529590"/>
                </a:lnTo>
                <a:lnTo>
                  <a:pt x="419226" y="519430"/>
                </a:lnTo>
                <a:lnTo>
                  <a:pt x="428878" y="513080"/>
                </a:lnTo>
                <a:lnTo>
                  <a:pt x="439419" y="508000"/>
                </a:lnTo>
                <a:lnTo>
                  <a:pt x="443502" y="504190"/>
                </a:lnTo>
                <a:lnTo>
                  <a:pt x="268224" y="504190"/>
                </a:lnTo>
                <a:lnTo>
                  <a:pt x="256793" y="502920"/>
                </a:lnTo>
                <a:lnTo>
                  <a:pt x="234060" y="499110"/>
                </a:lnTo>
                <a:lnTo>
                  <a:pt x="223647" y="496570"/>
                </a:lnTo>
                <a:lnTo>
                  <a:pt x="212216" y="494030"/>
                </a:lnTo>
                <a:lnTo>
                  <a:pt x="180848" y="482600"/>
                </a:lnTo>
                <a:lnTo>
                  <a:pt x="172084" y="476250"/>
                </a:lnTo>
                <a:lnTo>
                  <a:pt x="162432" y="471170"/>
                </a:lnTo>
                <a:lnTo>
                  <a:pt x="152907" y="464820"/>
                </a:lnTo>
                <a:lnTo>
                  <a:pt x="143255" y="459740"/>
                </a:lnTo>
                <a:lnTo>
                  <a:pt x="135381" y="452120"/>
                </a:lnTo>
                <a:lnTo>
                  <a:pt x="103885" y="421640"/>
                </a:lnTo>
                <a:lnTo>
                  <a:pt x="97789" y="412750"/>
                </a:lnTo>
                <a:lnTo>
                  <a:pt x="90804" y="405130"/>
                </a:lnTo>
                <a:lnTo>
                  <a:pt x="85598" y="394970"/>
                </a:lnTo>
                <a:lnTo>
                  <a:pt x="79501" y="386080"/>
                </a:lnTo>
                <a:lnTo>
                  <a:pt x="75183" y="374650"/>
                </a:lnTo>
                <a:lnTo>
                  <a:pt x="60325" y="334010"/>
                </a:lnTo>
                <a:lnTo>
                  <a:pt x="55879" y="312420"/>
                </a:lnTo>
                <a:lnTo>
                  <a:pt x="53339" y="300990"/>
                </a:lnTo>
                <a:lnTo>
                  <a:pt x="52648" y="292100"/>
                </a:lnTo>
                <a:lnTo>
                  <a:pt x="52549" y="290830"/>
                </a:lnTo>
                <a:lnTo>
                  <a:pt x="52450" y="266700"/>
                </a:lnTo>
                <a:lnTo>
                  <a:pt x="53339" y="255270"/>
                </a:lnTo>
                <a:lnTo>
                  <a:pt x="55879" y="243840"/>
                </a:lnTo>
                <a:lnTo>
                  <a:pt x="57657" y="232410"/>
                </a:lnTo>
                <a:lnTo>
                  <a:pt x="60325" y="222250"/>
                </a:lnTo>
                <a:lnTo>
                  <a:pt x="62864" y="210820"/>
                </a:lnTo>
                <a:lnTo>
                  <a:pt x="66421" y="200660"/>
                </a:lnTo>
                <a:lnTo>
                  <a:pt x="70738" y="190500"/>
                </a:lnTo>
                <a:lnTo>
                  <a:pt x="75183" y="179070"/>
                </a:lnTo>
                <a:lnTo>
                  <a:pt x="79501" y="171450"/>
                </a:lnTo>
                <a:lnTo>
                  <a:pt x="85598" y="161290"/>
                </a:lnTo>
                <a:lnTo>
                  <a:pt x="90804" y="152400"/>
                </a:lnTo>
                <a:lnTo>
                  <a:pt x="97789" y="142240"/>
                </a:lnTo>
                <a:lnTo>
                  <a:pt x="126618" y="110490"/>
                </a:lnTo>
                <a:lnTo>
                  <a:pt x="172084" y="80010"/>
                </a:lnTo>
                <a:lnTo>
                  <a:pt x="180848" y="74930"/>
                </a:lnTo>
                <a:lnTo>
                  <a:pt x="191261" y="69850"/>
                </a:lnTo>
                <a:lnTo>
                  <a:pt x="212216" y="62230"/>
                </a:lnTo>
                <a:lnTo>
                  <a:pt x="223647" y="59690"/>
                </a:lnTo>
                <a:lnTo>
                  <a:pt x="234060" y="57150"/>
                </a:lnTo>
                <a:lnTo>
                  <a:pt x="256793" y="52070"/>
                </a:lnTo>
                <a:lnTo>
                  <a:pt x="443483" y="52070"/>
                </a:lnTo>
                <a:lnTo>
                  <a:pt x="424560" y="39370"/>
                </a:lnTo>
                <a:lnTo>
                  <a:pt x="388747" y="21590"/>
                </a:lnTo>
                <a:lnTo>
                  <a:pt x="349376" y="7620"/>
                </a:lnTo>
                <a:lnTo>
                  <a:pt x="336296" y="6350"/>
                </a:lnTo>
                <a:lnTo>
                  <a:pt x="322325" y="2540"/>
                </a:lnTo>
                <a:lnTo>
                  <a:pt x="308355" y="0"/>
                </a:lnTo>
                <a:close/>
              </a:path>
              <a:path w="788034" h="782319">
                <a:moveTo>
                  <a:pt x="443483" y="52070"/>
                </a:moveTo>
                <a:lnTo>
                  <a:pt x="303149" y="52070"/>
                </a:lnTo>
                <a:lnTo>
                  <a:pt x="314451" y="54610"/>
                </a:lnTo>
                <a:lnTo>
                  <a:pt x="324992" y="57150"/>
                </a:lnTo>
                <a:lnTo>
                  <a:pt x="368680" y="69850"/>
                </a:lnTo>
                <a:lnTo>
                  <a:pt x="377316" y="74930"/>
                </a:lnTo>
                <a:lnTo>
                  <a:pt x="387857" y="80010"/>
                </a:lnTo>
                <a:lnTo>
                  <a:pt x="407034" y="90170"/>
                </a:lnTo>
                <a:lnTo>
                  <a:pt x="414908" y="96520"/>
                </a:lnTo>
                <a:lnTo>
                  <a:pt x="424560" y="102870"/>
                </a:lnTo>
                <a:lnTo>
                  <a:pt x="455929" y="134620"/>
                </a:lnTo>
                <a:lnTo>
                  <a:pt x="479551" y="171450"/>
                </a:lnTo>
                <a:lnTo>
                  <a:pt x="484758" y="179070"/>
                </a:lnTo>
                <a:lnTo>
                  <a:pt x="489203" y="190500"/>
                </a:lnTo>
                <a:lnTo>
                  <a:pt x="492632" y="200660"/>
                </a:lnTo>
                <a:lnTo>
                  <a:pt x="497077" y="210820"/>
                </a:lnTo>
                <a:lnTo>
                  <a:pt x="499617" y="222250"/>
                </a:lnTo>
                <a:lnTo>
                  <a:pt x="502284" y="232410"/>
                </a:lnTo>
                <a:lnTo>
                  <a:pt x="504062" y="243840"/>
                </a:lnTo>
                <a:lnTo>
                  <a:pt x="505713" y="255270"/>
                </a:lnTo>
                <a:lnTo>
                  <a:pt x="506405" y="264160"/>
                </a:lnTo>
                <a:lnTo>
                  <a:pt x="506405" y="292100"/>
                </a:lnTo>
                <a:lnTo>
                  <a:pt x="499617" y="334010"/>
                </a:lnTo>
                <a:lnTo>
                  <a:pt x="492632" y="355600"/>
                </a:lnTo>
                <a:lnTo>
                  <a:pt x="489203" y="367030"/>
                </a:lnTo>
                <a:lnTo>
                  <a:pt x="484758" y="374650"/>
                </a:lnTo>
                <a:lnTo>
                  <a:pt x="479551" y="386080"/>
                </a:lnTo>
                <a:lnTo>
                  <a:pt x="474344" y="394970"/>
                </a:lnTo>
                <a:lnTo>
                  <a:pt x="469137" y="405130"/>
                </a:lnTo>
                <a:lnTo>
                  <a:pt x="462025" y="412750"/>
                </a:lnTo>
                <a:lnTo>
                  <a:pt x="455929" y="421640"/>
                </a:lnTo>
                <a:lnTo>
                  <a:pt x="432434" y="445770"/>
                </a:lnTo>
                <a:lnTo>
                  <a:pt x="424560" y="452120"/>
                </a:lnTo>
                <a:lnTo>
                  <a:pt x="414908" y="459740"/>
                </a:lnTo>
                <a:lnTo>
                  <a:pt x="407034" y="464820"/>
                </a:lnTo>
                <a:lnTo>
                  <a:pt x="397509" y="471170"/>
                </a:lnTo>
                <a:lnTo>
                  <a:pt x="387857" y="476250"/>
                </a:lnTo>
                <a:lnTo>
                  <a:pt x="377316" y="482600"/>
                </a:lnTo>
                <a:lnTo>
                  <a:pt x="368680" y="486410"/>
                </a:lnTo>
                <a:lnTo>
                  <a:pt x="358139" y="490220"/>
                </a:lnTo>
                <a:lnTo>
                  <a:pt x="346836" y="494030"/>
                </a:lnTo>
                <a:lnTo>
                  <a:pt x="336296" y="496570"/>
                </a:lnTo>
                <a:lnTo>
                  <a:pt x="324992" y="499110"/>
                </a:lnTo>
                <a:lnTo>
                  <a:pt x="314451" y="501650"/>
                </a:lnTo>
                <a:lnTo>
                  <a:pt x="291718" y="504190"/>
                </a:lnTo>
                <a:lnTo>
                  <a:pt x="443502" y="504190"/>
                </a:lnTo>
                <a:lnTo>
                  <a:pt x="448944" y="499110"/>
                </a:lnTo>
                <a:lnTo>
                  <a:pt x="458597" y="492760"/>
                </a:lnTo>
                <a:lnTo>
                  <a:pt x="532328" y="492760"/>
                </a:lnTo>
                <a:lnTo>
                  <a:pt x="495300" y="455930"/>
                </a:lnTo>
                <a:lnTo>
                  <a:pt x="502284" y="447040"/>
                </a:lnTo>
                <a:lnTo>
                  <a:pt x="510158" y="436880"/>
                </a:lnTo>
                <a:lnTo>
                  <a:pt x="522350" y="416560"/>
                </a:lnTo>
                <a:lnTo>
                  <a:pt x="527557" y="406400"/>
                </a:lnTo>
                <a:lnTo>
                  <a:pt x="533653" y="396240"/>
                </a:lnTo>
                <a:lnTo>
                  <a:pt x="538099" y="384810"/>
                </a:lnTo>
                <a:lnTo>
                  <a:pt x="542416" y="373380"/>
                </a:lnTo>
                <a:lnTo>
                  <a:pt x="546861" y="361950"/>
                </a:lnTo>
                <a:lnTo>
                  <a:pt x="550290" y="351790"/>
                </a:lnTo>
                <a:lnTo>
                  <a:pt x="552957" y="339090"/>
                </a:lnTo>
                <a:lnTo>
                  <a:pt x="554735" y="327660"/>
                </a:lnTo>
                <a:lnTo>
                  <a:pt x="556386" y="314960"/>
                </a:lnTo>
                <a:lnTo>
                  <a:pt x="559942" y="290830"/>
                </a:lnTo>
                <a:lnTo>
                  <a:pt x="559942" y="264160"/>
                </a:lnTo>
                <a:lnTo>
                  <a:pt x="557276" y="250190"/>
                </a:lnTo>
                <a:lnTo>
                  <a:pt x="556386" y="236220"/>
                </a:lnTo>
                <a:lnTo>
                  <a:pt x="553847" y="222250"/>
                </a:lnTo>
                <a:lnTo>
                  <a:pt x="551179" y="209550"/>
                </a:lnTo>
                <a:lnTo>
                  <a:pt x="547751" y="195580"/>
                </a:lnTo>
                <a:lnTo>
                  <a:pt x="542416" y="182880"/>
                </a:lnTo>
                <a:lnTo>
                  <a:pt x="538099" y="170180"/>
                </a:lnTo>
                <a:lnTo>
                  <a:pt x="511936" y="123190"/>
                </a:lnTo>
                <a:lnTo>
                  <a:pt x="467359" y="71120"/>
                </a:lnTo>
                <a:lnTo>
                  <a:pt x="457707" y="63500"/>
                </a:lnTo>
                <a:lnTo>
                  <a:pt x="447293" y="54610"/>
                </a:lnTo>
                <a:lnTo>
                  <a:pt x="443483" y="52070"/>
                </a:lnTo>
                <a:close/>
              </a:path>
            </a:pathLst>
          </a:custGeom>
          <a:solidFill>
            <a:srgbClr val="FFFFFF"/>
          </a:solidFill>
        </p:spPr>
        <p:txBody>
          <a:bodyPr wrap="square" lIns="0" tIns="0" rIns="0" bIns="0" rtlCol="0"/>
          <a:lstStyle/>
          <a:p>
            <a:endParaRPr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136E32-2ECB-7691-C928-3BE4754DF0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DF7042D9-E8DB-EE72-E3E7-6A2C56288D5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51587" y="233629"/>
            <a:ext cx="3198495" cy="1671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pc="-25" dirty="0"/>
              <a:t>Проект</a:t>
            </a:r>
            <a:r>
              <a:rPr spc="-155" dirty="0"/>
              <a:t> </a:t>
            </a:r>
            <a:r>
              <a:rPr spc="-25" dirty="0"/>
              <a:t>учебного </a:t>
            </a:r>
            <a:r>
              <a:rPr spc="-10" dirty="0"/>
              <a:t>плана</a:t>
            </a: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pc="-30" dirty="0"/>
              <a:t>10-</a:t>
            </a:r>
            <a:r>
              <a:rPr spc="-25" dirty="0"/>
              <a:t>11</a:t>
            </a:r>
            <a:r>
              <a:rPr lang="ru-RU" spc="-25" dirty="0"/>
              <a:t> ПИ класса</a:t>
            </a:r>
            <a:endParaRPr spc="-25" dirty="0"/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A5DE356C-1CFF-C4E1-592E-ABB1505A7E03}"/>
              </a:ext>
            </a:extLst>
          </p:cNvPr>
          <p:cNvSpPr txBox="1"/>
          <p:nvPr/>
        </p:nvSpPr>
        <p:spPr>
          <a:xfrm>
            <a:off x="228600" y="1828071"/>
            <a:ext cx="2971800" cy="243912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98780">
              <a:lnSpc>
                <a:spcPct val="100000"/>
              </a:lnSpc>
              <a:spcBef>
                <a:spcPts val="100"/>
              </a:spcBef>
            </a:pPr>
            <a:r>
              <a:rPr sz="3600" spc="-10" dirty="0">
                <a:latin typeface="Calibri Light"/>
                <a:cs typeface="Calibri Light"/>
              </a:rPr>
              <a:t>(Советская)</a:t>
            </a:r>
            <a:endParaRPr sz="3600" dirty="0">
              <a:latin typeface="Calibri Light"/>
              <a:cs typeface="Calibri Light"/>
            </a:endParaRPr>
          </a:p>
          <a:p>
            <a:pPr marL="30480">
              <a:lnSpc>
                <a:spcPct val="100000"/>
              </a:lnSpc>
              <a:spcBef>
                <a:spcPts val="150"/>
              </a:spcBef>
            </a:pPr>
            <a:r>
              <a:rPr lang="ru-RU" sz="2400" b="1" spc="-10" dirty="0">
                <a:solidFill>
                  <a:srgbClr val="7030A0"/>
                </a:solidFill>
                <a:latin typeface="Calibri"/>
                <a:cs typeface="Calibri"/>
              </a:rPr>
              <a:t>2026-</a:t>
            </a:r>
            <a:r>
              <a:rPr lang="ru-RU" sz="2400" b="1" dirty="0">
                <a:solidFill>
                  <a:srgbClr val="7030A0"/>
                </a:solidFill>
                <a:latin typeface="Calibri"/>
                <a:cs typeface="Calibri"/>
              </a:rPr>
              <a:t>2028 </a:t>
            </a:r>
            <a:r>
              <a:rPr lang="ru-RU" sz="2400" b="1" spc="-20" dirty="0">
                <a:solidFill>
                  <a:srgbClr val="7030A0"/>
                </a:solidFill>
                <a:latin typeface="Calibri"/>
                <a:cs typeface="Calibri"/>
              </a:rPr>
              <a:t>годы</a:t>
            </a:r>
            <a:r>
              <a:rPr lang="ru-RU" sz="2400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lang="ru-RU" sz="2400" b="1" spc="-10" dirty="0">
                <a:solidFill>
                  <a:srgbClr val="7030A0"/>
                </a:solidFill>
                <a:latin typeface="Calibri"/>
                <a:cs typeface="Calibri"/>
              </a:rPr>
              <a:t>специализированный инженерный класс. Профиль прикладная информатика</a:t>
            </a:r>
            <a:endParaRPr lang="ru-RU" sz="2400" dirty="0">
              <a:solidFill>
                <a:srgbClr val="7030A0"/>
              </a:solidFill>
              <a:latin typeface="Calibri"/>
              <a:cs typeface="Calibri"/>
            </a:endParaRPr>
          </a:p>
        </p:txBody>
      </p:sp>
      <p:graphicFrame>
        <p:nvGraphicFramePr>
          <p:cNvPr id="15" name="object 15">
            <a:extLst>
              <a:ext uri="{FF2B5EF4-FFF2-40B4-BE49-F238E27FC236}">
                <a16:creationId xmlns:a16="http://schemas.microsoft.com/office/drawing/2014/main" id="{A98DD0FD-CA27-F8AE-C54A-42702591D2A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0871385"/>
              </p:ext>
            </p:extLst>
          </p:nvPr>
        </p:nvGraphicFramePr>
        <p:xfrm>
          <a:off x="3365707" y="677853"/>
          <a:ext cx="8802230" cy="5207548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240931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10560">
                  <a:extLst>
                    <a:ext uri="{9D8B030D-6E8A-4147-A177-3AD203B41FA5}">
                      <a16:colId xmlns:a16="http://schemas.microsoft.com/office/drawing/2014/main" val="1834659813"/>
                    </a:ext>
                  </a:extLst>
                </a:gridCol>
                <a:gridCol w="68624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53894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68224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74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435933"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800" dirty="0">
                        <a:latin typeface="+mn-lt"/>
                      </a:endParaRPr>
                    </a:p>
                    <a:p>
                      <a:pPr marL="654050" marR="400050" indent="-248920">
                        <a:lnSpc>
                          <a:spcPct val="100000"/>
                        </a:lnSpc>
                      </a:pPr>
                      <a:r>
                        <a:rPr sz="1800" b="1" spc="-10" dirty="0">
                          <a:latin typeface="+mn-lt"/>
                        </a:rPr>
                        <a:t>Предметные области</a:t>
                      </a:r>
                      <a:endParaRPr sz="1800" dirty="0">
                        <a:latin typeface="+mn-lt"/>
                        <a:cs typeface="Calibri"/>
                      </a:endParaRPr>
                    </a:p>
                  </a:txBody>
                  <a:tcPr marL="0" marR="0" marT="5715" marB="0"/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125"/>
                        </a:spcBef>
                      </a:pPr>
                      <a:endParaRPr lang="ru-RU" sz="1800" dirty="0">
                        <a:latin typeface="+mn-lt"/>
                      </a:endParaRPr>
                    </a:p>
                    <a:p>
                      <a:pPr marL="238125">
                        <a:lnSpc>
                          <a:spcPct val="100000"/>
                        </a:lnSpc>
                      </a:pPr>
                      <a:r>
                        <a:rPr lang="ru-RU" sz="1800" b="1" dirty="0">
                          <a:latin typeface="+mn-lt"/>
                        </a:rPr>
                        <a:t>Учебные</a:t>
                      </a:r>
                      <a:r>
                        <a:rPr lang="ru-RU" sz="1800" b="1" spc="-80" dirty="0">
                          <a:latin typeface="+mn-lt"/>
                        </a:rPr>
                        <a:t> </a:t>
                      </a:r>
                      <a:r>
                        <a:rPr lang="ru-RU" sz="1800" b="1" spc="-10" dirty="0">
                          <a:latin typeface="+mn-lt"/>
                        </a:rPr>
                        <a:t>предметы</a:t>
                      </a:r>
                      <a:endParaRPr sz="1800" dirty="0">
                        <a:latin typeface="+mn-lt"/>
                        <a:cs typeface="Calibri"/>
                      </a:endParaRPr>
                    </a:p>
                  </a:txBody>
                  <a:tcPr marL="0" marR="0" marT="142875" marB="0"/>
                </a:tc>
                <a:tc gridSpan="4">
                  <a:txBody>
                    <a:bodyPr/>
                    <a:lstStyle/>
                    <a:p>
                      <a:pPr marL="887730">
                        <a:lnSpc>
                          <a:spcPts val="2085"/>
                        </a:lnSpc>
                      </a:pPr>
                      <a:r>
                        <a:rPr sz="1800" b="1" spc="-25" dirty="0">
                          <a:latin typeface="+mn-lt"/>
                        </a:rPr>
                        <a:t>Кол-</a:t>
                      </a:r>
                      <a:r>
                        <a:rPr sz="1800" b="1" dirty="0">
                          <a:latin typeface="+mn-lt"/>
                        </a:rPr>
                        <a:t>во</a:t>
                      </a:r>
                      <a:r>
                        <a:rPr sz="1800" b="1" spc="-5" dirty="0">
                          <a:latin typeface="+mn-lt"/>
                        </a:rPr>
                        <a:t> </a:t>
                      </a:r>
                      <a:r>
                        <a:rPr sz="1800" b="1" dirty="0">
                          <a:latin typeface="+mn-lt"/>
                        </a:rPr>
                        <a:t>часов</a:t>
                      </a:r>
                      <a:r>
                        <a:rPr sz="1800" b="1" spc="-5" dirty="0">
                          <a:latin typeface="+mn-lt"/>
                        </a:rPr>
                        <a:t> </a:t>
                      </a:r>
                      <a:r>
                        <a:rPr sz="1800" b="1" dirty="0">
                          <a:latin typeface="+mn-lt"/>
                        </a:rPr>
                        <a:t>в</a:t>
                      </a:r>
                      <a:r>
                        <a:rPr sz="1800" b="1" spc="15" dirty="0">
                          <a:latin typeface="+mn-lt"/>
                        </a:rPr>
                        <a:t> </a:t>
                      </a:r>
                      <a:r>
                        <a:rPr sz="1800" b="1" spc="-10" dirty="0">
                          <a:latin typeface="+mn-lt"/>
                        </a:rPr>
                        <a:t>неделю</a:t>
                      </a:r>
                      <a:endParaRPr sz="1800" dirty="0">
                        <a:latin typeface="+mn-lt"/>
                        <a:cs typeface="Calibri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 cap="flat" cmpd="sng" algn="ctr">
                      <a:solidFill>
                        <a:srgbClr val="2585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269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715" marB="0">
                    <a:lnL w="28575">
                      <a:solidFill>
                        <a:srgbClr val="25859D"/>
                      </a:solidFill>
                      <a:prstDash val="solid"/>
                    </a:lnL>
                    <a:lnR w="28575">
                      <a:solidFill>
                        <a:srgbClr val="25859D"/>
                      </a:solidFill>
                      <a:prstDash val="solid"/>
                    </a:lnR>
                    <a:lnT w="28575">
                      <a:solidFill>
                        <a:srgbClr val="25859D"/>
                      </a:solidFill>
                      <a:prstDash val="solid"/>
                    </a:lnT>
                    <a:lnB w="28575">
                      <a:solidFill>
                        <a:srgbClr val="25859D"/>
                      </a:solidFill>
                      <a:prstDash val="solid"/>
                    </a:lnB>
                    <a:solidFill>
                      <a:srgbClr val="E8F1F6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2075"/>
                        </a:lnSpc>
                      </a:pPr>
                      <a:r>
                        <a:rPr sz="1800" b="1" dirty="0">
                          <a:latin typeface="+mn-lt"/>
                        </a:rPr>
                        <a:t>10</a:t>
                      </a:r>
                      <a:r>
                        <a:rPr sz="1800" b="1" spc="-20" dirty="0">
                          <a:latin typeface="+mn-lt"/>
                        </a:rPr>
                        <a:t> </a:t>
                      </a:r>
                      <a:r>
                        <a:rPr lang="ru-RU" sz="1800" b="1" spc="-10" dirty="0">
                          <a:latin typeface="+mn-lt"/>
                        </a:rPr>
                        <a:t>ПИ</a:t>
                      </a:r>
                      <a:endParaRPr sz="1800" dirty="0">
                        <a:latin typeface="+mn-lt"/>
                        <a:cs typeface="Calibri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2075"/>
                        </a:lnSpc>
                      </a:pPr>
                      <a:r>
                        <a:rPr lang="ru-RU" sz="1800" b="1" spc="-10" dirty="0">
                          <a:latin typeface="+mn-lt"/>
                        </a:rPr>
                        <a:t>11 ПИ</a:t>
                      </a:r>
                      <a:endParaRPr sz="1800" dirty="0">
                        <a:latin typeface="+mn-lt"/>
                        <a:cs typeface="Calibri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5318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715" marB="0">
                    <a:lnL w="28575">
                      <a:solidFill>
                        <a:srgbClr val="25859D"/>
                      </a:solidFill>
                      <a:prstDash val="solid"/>
                    </a:lnL>
                    <a:lnR w="28575">
                      <a:solidFill>
                        <a:srgbClr val="25859D"/>
                      </a:solidFill>
                      <a:prstDash val="solid"/>
                    </a:lnR>
                    <a:lnT w="28575">
                      <a:solidFill>
                        <a:srgbClr val="25859D"/>
                      </a:solidFill>
                      <a:prstDash val="solid"/>
                    </a:lnT>
                    <a:lnB w="28575">
                      <a:solidFill>
                        <a:srgbClr val="25859D"/>
                      </a:solidFill>
                      <a:prstDash val="solid"/>
                    </a:lnB>
                    <a:solidFill>
                      <a:srgbClr val="E8F1F6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2075"/>
                        </a:lnSpc>
                      </a:pPr>
                      <a:r>
                        <a:rPr sz="1800" b="1" spc="-25" dirty="0">
                          <a:latin typeface="+mn-lt"/>
                        </a:rPr>
                        <a:t>ИИ</a:t>
                      </a:r>
                      <a:endParaRPr sz="1800">
                        <a:latin typeface="+mn-lt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2075"/>
                        </a:lnSpc>
                      </a:pPr>
                      <a:r>
                        <a:rPr sz="1800" b="1" spc="-25" dirty="0">
                          <a:latin typeface="+mn-lt"/>
                        </a:rPr>
                        <a:t>ИБ</a:t>
                      </a:r>
                      <a:endParaRPr sz="1800" dirty="0">
                        <a:latin typeface="+mn-lt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ts val="2075"/>
                        </a:lnSpc>
                      </a:pPr>
                      <a:r>
                        <a:rPr sz="1800" b="1" spc="-25" dirty="0">
                          <a:latin typeface="+mn-lt"/>
                        </a:rPr>
                        <a:t>ИИ</a:t>
                      </a:r>
                      <a:endParaRPr sz="1800">
                        <a:latin typeface="+mn-lt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ts val="2085"/>
                        </a:lnSpc>
                      </a:pPr>
                      <a:r>
                        <a:rPr sz="1800" b="1" spc="-25" dirty="0">
                          <a:latin typeface="+mn-lt"/>
                        </a:rPr>
                        <a:t>ИБ</a:t>
                      </a:r>
                      <a:endParaRPr sz="1800">
                        <a:latin typeface="+mn-lt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0386">
                <a:tc gridSpan="6">
                  <a:txBody>
                    <a:bodyPr/>
                    <a:lstStyle/>
                    <a:p>
                      <a:pPr marL="972819">
                        <a:lnSpc>
                          <a:spcPts val="2075"/>
                        </a:lnSpc>
                      </a:pPr>
                      <a:r>
                        <a:rPr lang="ru-RU" sz="1800" b="1" dirty="0">
                          <a:latin typeface="+mn-lt"/>
                          <a:cs typeface="Calibri"/>
                        </a:rPr>
                        <a:t>2.</a:t>
                      </a:r>
                      <a:r>
                        <a:rPr lang="ru-RU" sz="1800" b="1" spc="-30" dirty="0">
                          <a:latin typeface="+mn-lt"/>
                          <a:cs typeface="Calibri"/>
                        </a:rPr>
                        <a:t> </a:t>
                      </a:r>
                      <a:r>
                        <a:rPr lang="ru-RU" sz="1800" b="1" dirty="0">
                          <a:latin typeface="+mn-lt"/>
                          <a:cs typeface="Calibri"/>
                        </a:rPr>
                        <a:t>Часть,</a:t>
                      </a:r>
                      <a:r>
                        <a:rPr lang="ru-RU" sz="1800" b="1" spc="-20" dirty="0">
                          <a:latin typeface="+mn-lt"/>
                          <a:cs typeface="Calibri"/>
                        </a:rPr>
                        <a:t> </a:t>
                      </a:r>
                      <a:r>
                        <a:rPr lang="ru-RU" sz="1800" b="1" spc="-10" dirty="0">
                          <a:latin typeface="+mn-lt"/>
                          <a:cs typeface="Calibri"/>
                        </a:rPr>
                        <a:t>формируемая</a:t>
                      </a:r>
                      <a:r>
                        <a:rPr lang="ru-RU" sz="1800" b="1" spc="-40" dirty="0">
                          <a:latin typeface="+mn-lt"/>
                          <a:cs typeface="Calibri"/>
                        </a:rPr>
                        <a:t> </a:t>
                      </a:r>
                      <a:r>
                        <a:rPr lang="ru-RU" sz="1800" b="1" dirty="0">
                          <a:latin typeface="+mn-lt"/>
                          <a:cs typeface="Calibri"/>
                        </a:rPr>
                        <a:t>участниками</a:t>
                      </a:r>
                      <a:r>
                        <a:rPr lang="ru-RU" sz="1800" b="1" spc="-25" dirty="0">
                          <a:latin typeface="+mn-lt"/>
                          <a:cs typeface="Calibri"/>
                        </a:rPr>
                        <a:t> </a:t>
                      </a:r>
                      <a:r>
                        <a:rPr lang="ru-RU" sz="1800" b="1" spc="-10" dirty="0">
                          <a:latin typeface="+mn-lt"/>
                          <a:cs typeface="Calibri"/>
                        </a:rPr>
                        <a:t>образовательных</a:t>
                      </a:r>
                      <a:r>
                        <a:rPr lang="ru-RU" sz="1800" b="1" spc="-40" dirty="0">
                          <a:latin typeface="+mn-lt"/>
                          <a:cs typeface="Calibri"/>
                        </a:rPr>
                        <a:t> </a:t>
                      </a:r>
                      <a:r>
                        <a:rPr lang="ru-RU" sz="1800" b="1" spc="-10" dirty="0">
                          <a:latin typeface="+mn-lt"/>
                          <a:cs typeface="Calibri"/>
                        </a:rPr>
                        <a:t>отношений</a:t>
                      </a:r>
                      <a:endParaRPr lang="ru-RU" sz="1800" dirty="0">
                        <a:latin typeface="+mn-lt"/>
                        <a:cs typeface="Calibri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 cap="flat" cmpd="sng" algn="ctr">
                      <a:solidFill>
                        <a:srgbClr val="2585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rgbClr val="2585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 cap="flat" cmpd="sng" algn="ctr">
                      <a:solidFill>
                        <a:srgbClr val="2585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rgbClr val="2585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1002">
                <a:tc rowSpan="4">
                  <a:txBody>
                    <a:bodyPr/>
                    <a:lstStyle/>
                    <a:p>
                      <a:pPr marL="0" marR="0" lvl="0" indent="0" algn="l" defTabSz="91440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Математика и информатика</a:t>
                      </a:r>
                    </a:p>
                    <a:p>
                      <a:endParaRPr lang="ru-RU" sz="1800" dirty="0">
                        <a:latin typeface="+mn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Информатика. Разработка баз данных (SQL)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9992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28575">
                      <a:solidFill>
                        <a:srgbClr val="25859D"/>
                      </a:solidFill>
                      <a:prstDash val="solid"/>
                    </a:lnL>
                    <a:lnR w="28575">
                      <a:solidFill>
                        <a:srgbClr val="25859D"/>
                      </a:solidFill>
                      <a:prstDash val="solid"/>
                    </a:lnR>
                    <a:lnT w="28575">
                      <a:solidFill>
                        <a:srgbClr val="25859D"/>
                      </a:solidFill>
                      <a:prstDash val="solid"/>
                    </a:lnT>
                    <a:lnB w="28575">
                      <a:solidFill>
                        <a:srgbClr val="25859D"/>
                      </a:solidFill>
                      <a:prstDash val="solid"/>
                    </a:lnB>
                    <a:solidFill>
                      <a:srgbClr val="E8F1F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Информатика. Математические основы информатики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59992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Математика. Теория чисел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0,48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0,48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267010641"/>
                  </a:ext>
                </a:extLst>
              </a:tr>
              <a:tr h="599928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Математика. Нестандартные методы решения уравнений, неравенств и их конструкций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848675408"/>
                  </a:ext>
                </a:extLst>
              </a:tr>
              <a:tr h="599928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Естесственные науки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Физика. Решение нестандартных задач по физике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710530817"/>
                  </a:ext>
                </a:extLst>
              </a:tr>
              <a:tr h="599928">
                <a:tc gridSpan="2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Количество часов в неделю/год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37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016736546"/>
                  </a:ext>
                </a:extLst>
              </a:tr>
            </a:tbl>
          </a:graphicData>
        </a:graphic>
      </p:graphicFrame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068D329D-37E0-EDA5-2CAC-BDE121F7A72B}"/>
              </a:ext>
            </a:extLst>
          </p:cNvPr>
          <p:cNvGrpSpPr/>
          <p:nvPr/>
        </p:nvGrpSpPr>
        <p:grpSpPr>
          <a:xfrm>
            <a:off x="971054" y="4495800"/>
            <a:ext cx="1559560" cy="1260475"/>
            <a:chOff x="989654" y="4808271"/>
            <a:chExt cx="1559560" cy="1260475"/>
          </a:xfrm>
        </p:grpSpPr>
        <p:sp>
          <p:nvSpPr>
            <p:cNvPr id="17" name="object 11">
              <a:extLst>
                <a:ext uri="{FF2B5EF4-FFF2-40B4-BE49-F238E27FC236}">
                  <a16:creationId xmlns:a16="http://schemas.microsoft.com/office/drawing/2014/main" id="{CE553A10-73C2-10B4-DF37-DAFE3B7569BE}"/>
                </a:ext>
              </a:extLst>
            </p:cNvPr>
            <p:cNvSpPr/>
            <p:nvPr/>
          </p:nvSpPr>
          <p:spPr>
            <a:xfrm>
              <a:off x="989654" y="4817364"/>
              <a:ext cx="1559560" cy="259079"/>
            </a:xfrm>
            <a:custGeom>
              <a:avLst/>
              <a:gdLst/>
              <a:ahLst/>
              <a:cxnLst/>
              <a:rect l="l" t="t" r="r" b="b"/>
              <a:pathLst>
                <a:path w="1559560" h="259079">
                  <a:moveTo>
                    <a:pt x="1408557" y="0"/>
                  </a:moveTo>
                  <a:lnTo>
                    <a:pt x="150495" y="0"/>
                  </a:lnTo>
                  <a:lnTo>
                    <a:pt x="0" y="259079"/>
                  </a:lnTo>
                  <a:lnTo>
                    <a:pt x="1559052" y="259079"/>
                  </a:lnTo>
                  <a:lnTo>
                    <a:pt x="1408557" y="0"/>
                  </a:lnTo>
                  <a:close/>
                </a:path>
              </a:pathLst>
            </a:custGeom>
            <a:solidFill>
              <a:srgbClr val="0725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18" name="Группа 17">
              <a:extLst>
                <a:ext uri="{FF2B5EF4-FFF2-40B4-BE49-F238E27FC236}">
                  <a16:creationId xmlns:a16="http://schemas.microsoft.com/office/drawing/2014/main" id="{8538A3C0-4B5C-EDB0-D133-EF4C51467ED5}"/>
                </a:ext>
              </a:extLst>
            </p:cNvPr>
            <p:cNvGrpSpPr/>
            <p:nvPr/>
          </p:nvGrpSpPr>
          <p:grpSpPr>
            <a:xfrm>
              <a:off x="1145642" y="4808271"/>
              <a:ext cx="1260475" cy="1260475"/>
              <a:chOff x="870393" y="1335645"/>
              <a:chExt cx="1260475" cy="1260475"/>
            </a:xfrm>
          </p:grpSpPr>
          <p:sp>
            <p:nvSpPr>
              <p:cNvPr id="19" name="object 14">
                <a:extLst>
                  <a:ext uri="{FF2B5EF4-FFF2-40B4-BE49-F238E27FC236}">
                    <a16:creationId xmlns:a16="http://schemas.microsoft.com/office/drawing/2014/main" id="{3F667FA5-E4DD-7279-2441-30024D68152F}"/>
                  </a:ext>
                </a:extLst>
              </p:cNvPr>
              <p:cNvSpPr/>
              <p:nvPr/>
            </p:nvSpPr>
            <p:spPr>
              <a:xfrm>
                <a:off x="870393" y="1335645"/>
                <a:ext cx="1260475" cy="1260475"/>
              </a:xfrm>
              <a:custGeom>
                <a:avLst/>
                <a:gdLst/>
                <a:ahLst/>
                <a:cxnLst/>
                <a:rect l="l" t="t" r="r" b="b"/>
                <a:pathLst>
                  <a:path w="1260475" h="1260475">
                    <a:moveTo>
                      <a:pt x="1260348" y="0"/>
                    </a:moveTo>
                    <a:lnTo>
                      <a:pt x="0" y="0"/>
                    </a:lnTo>
                    <a:lnTo>
                      <a:pt x="0" y="630174"/>
                    </a:lnTo>
                    <a:lnTo>
                      <a:pt x="1728" y="677197"/>
                    </a:lnTo>
                    <a:lnTo>
                      <a:pt x="6833" y="723283"/>
                    </a:lnTo>
                    <a:lnTo>
                      <a:pt x="15193" y="768310"/>
                    </a:lnTo>
                    <a:lnTo>
                      <a:pt x="26685" y="812156"/>
                    </a:lnTo>
                    <a:lnTo>
                      <a:pt x="41187" y="854698"/>
                    </a:lnTo>
                    <a:lnTo>
                      <a:pt x="58578" y="895815"/>
                    </a:lnTo>
                    <a:lnTo>
                      <a:pt x="78736" y="935385"/>
                    </a:lnTo>
                    <a:lnTo>
                      <a:pt x="101538" y="973285"/>
                    </a:lnTo>
                    <a:lnTo>
                      <a:pt x="126863" y="1009395"/>
                    </a:lnTo>
                    <a:lnTo>
                      <a:pt x="154589" y="1043591"/>
                    </a:lnTo>
                    <a:lnTo>
                      <a:pt x="184594" y="1075753"/>
                    </a:lnTo>
                    <a:lnTo>
                      <a:pt x="216756" y="1105758"/>
                    </a:lnTo>
                    <a:lnTo>
                      <a:pt x="250952" y="1133484"/>
                    </a:lnTo>
                    <a:lnTo>
                      <a:pt x="287062" y="1158809"/>
                    </a:lnTo>
                    <a:lnTo>
                      <a:pt x="324962" y="1181611"/>
                    </a:lnTo>
                    <a:lnTo>
                      <a:pt x="364532" y="1201769"/>
                    </a:lnTo>
                    <a:lnTo>
                      <a:pt x="405649" y="1219160"/>
                    </a:lnTo>
                    <a:lnTo>
                      <a:pt x="448191" y="1233662"/>
                    </a:lnTo>
                    <a:lnTo>
                      <a:pt x="492037" y="1245154"/>
                    </a:lnTo>
                    <a:lnTo>
                      <a:pt x="537064" y="1253514"/>
                    </a:lnTo>
                    <a:lnTo>
                      <a:pt x="583150" y="1258619"/>
                    </a:lnTo>
                    <a:lnTo>
                      <a:pt x="630174" y="1260348"/>
                    </a:lnTo>
                    <a:lnTo>
                      <a:pt x="677197" y="1258619"/>
                    </a:lnTo>
                    <a:lnTo>
                      <a:pt x="723283" y="1253514"/>
                    </a:lnTo>
                    <a:lnTo>
                      <a:pt x="768310" y="1245154"/>
                    </a:lnTo>
                    <a:lnTo>
                      <a:pt x="812156" y="1233662"/>
                    </a:lnTo>
                    <a:lnTo>
                      <a:pt x="854698" y="1219160"/>
                    </a:lnTo>
                    <a:lnTo>
                      <a:pt x="895815" y="1201769"/>
                    </a:lnTo>
                    <a:lnTo>
                      <a:pt x="935385" y="1181611"/>
                    </a:lnTo>
                    <a:lnTo>
                      <a:pt x="973285" y="1158809"/>
                    </a:lnTo>
                    <a:lnTo>
                      <a:pt x="1009395" y="1133484"/>
                    </a:lnTo>
                    <a:lnTo>
                      <a:pt x="1043591" y="1105758"/>
                    </a:lnTo>
                    <a:lnTo>
                      <a:pt x="1075753" y="1075753"/>
                    </a:lnTo>
                    <a:lnTo>
                      <a:pt x="1105758" y="1043591"/>
                    </a:lnTo>
                    <a:lnTo>
                      <a:pt x="1133484" y="1009395"/>
                    </a:lnTo>
                    <a:lnTo>
                      <a:pt x="1158809" y="973285"/>
                    </a:lnTo>
                    <a:lnTo>
                      <a:pt x="1181611" y="935385"/>
                    </a:lnTo>
                    <a:lnTo>
                      <a:pt x="1201769" y="895815"/>
                    </a:lnTo>
                    <a:lnTo>
                      <a:pt x="1219160" y="854698"/>
                    </a:lnTo>
                    <a:lnTo>
                      <a:pt x="1233662" y="812156"/>
                    </a:lnTo>
                    <a:lnTo>
                      <a:pt x="1245154" y="768310"/>
                    </a:lnTo>
                    <a:lnTo>
                      <a:pt x="1253514" y="723283"/>
                    </a:lnTo>
                    <a:lnTo>
                      <a:pt x="1258619" y="677197"/>
                    </a:lnTo>
                    <a:lnTo>
                      <a:pt x="1260348" y="630174"/>
                    </a:lnTo>
                    <a:lnTo>
                      <a:pt x="1260348" y="0"/>
                    </a:lnTo>
                    <a:close/>
                  </a:path>
                </a:pathLst>
              </a:custGeom>
              <a:solidFill>
                <a:schemeClr val="accent4">
                  <a:lumMod val="60000"/>
                  <a:lumOff val="40000"/>
                </a:schemeClr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0" name="Овал 19">
                <a:extLst>
                  <a:ext uri="{FF2B5EF4-FFF2-40B4-BE49-F238E27FC236}">
                    <a16:creationId xmlns:a16="http://schemas.microsoft.com/office/drawing/2014/main" id="{344BCC07-CA9F-B85D-C683-4588546B1BDB}"/>
                  </a:ext>
                </a:extLst>
              </p:cNvPr>
              <p:cNvSpPr/>
              <p:nvPr/>
            </p:nvSpPr>
            <p:spPr>
              <a:xfrm>
                <a:off x="1035700" y="1489672"/>
                <a:ext cx="900000" cy="9144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pic>
            <p:nvPicPr>
              <p:cNvPr id="21" name="Рисунок 20">
                <a:extLst>
                  <a:ext uri="{FF2B5EF4-FFF2-40B4-BE49-F238E27FC236}">
                    <a16:creationId xmlns:a16="http://schemas.microsoft.com/office/drawing/2014/main" id="{20F0D0FD-7F75-545E-740E-77DBA9B2313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</a:blip>
              <a:stretch/>
            </p:blipFill>
            <p:spPr bwMode="auto">
              <a:xfrm>
                <a:off x="1176630" y="1626151"/>
                <a:ext cx="648000" cy="641441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3173511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6206567"/>
              </p:ext>
            </p:extLst>
          </p:nvPr>
        </p:nvGraphicFramePr>
        <p:xfrm>
          <a:off x="475703" y="1763712"/>
          <a:ext cx="5389880" cy="3751580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53898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5285">
                <a:tc>
                  <a:txBody>
                    <a:bodyPr/>
                    <a:lstStyle/>
                    <a:p>
                      <a:pPr marL="9525">
                        <a:lnSpc>
                          <a:spcPts val="2815"/>
                        </a:lnSpc>
                      </a:pPr>
                      <a:r>
                        <a:rPr sz="2400" b="0" dirty="0"/>
                        <a:t>Иностранный</a:t>
                      </a:r>
                      <a:r>
                        <a:rPr sz="2400" b="0" spc="-60" dirty="0"/>
                        <a:t> </a:t>
                      </a:r>
                      <a:r>
                        <a:rPr sz="2400" b="0" dirty="0"/>
                        <a:t>язык</a:t>
                      </a:r>
                      <a:r>
                        <a:rPr sz="2400" b="0" spc="-70" dirty="0"/>
                        <a:t> </a:t>
                      </a:r>
                      <a:r>
                        <a:rPr sz="2400" b="0" spc="-10" dirty="0"/>
                        <a:t>(английский)</a:t>
                      </a:r>
                      <a:endParaRPr sz="2400" b="0" dirty="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5285">
                <a:tc>
                  <a:txBody>
                    <a:bodyPr/>
                    <a:lstStyle/>
                    <a:p>
                      <a:pPr marL="9525">
                        <a:lnSpc>
                          <a:spcPts val="2815"/>
                        </a:lnSpc>
                      </a:pPr>
                      <a:r>
                        <a:rPr sz="2400" spc="-10" dirty="0"/>
                        <a:t>Обществознание</a:t>
                      </a:r>
                      <a:endParaRPr sz="2400" dirty="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5285">
                <a:tc>
                  <a:txBody>
                    <a:bodyPr/>
                    <a:lstStyle/>
                    <a:p>
                      <a:pPr marL="9525">
                        <a:lnSpc>
                          <a:spcPts val="2815"/>
                        </a:lnSpc>
                      </a:pPr>
                      <a:r>
                        <a:rPr lang="ru-RU" sz="2400" dirty="0" smtClean="0">
                          <a:latin typeface="Calibri"/>
                          <a:cs typeface="Calibri"/>
                        </a:rPr>
                        <a:t>История</a:t>
                      </a:r>
                      <a:r>
                        <a:rPr lang="ru-RU" sz="2400" baseline="0" dirty="0" smtClean="0">
                          <a:latin typeface="Calibri"/>
                          <a:cs typeface="Calibri"/>
                        </a:rPr>
                        <a:t> (в 11 классе)</a:t>
                      </a:r>
                      <a:endParaRPr sz="2400" dirty="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148587357"/>
                  </a:ext>
                </a:extLst>
              </a:tr>
              <a:tr h="375285">
                <a:tc>
                  <a:txBody>
                    <a:bodyPr/>
                    <a:lstStyle/>
                    <a:p>
                      <a:pPr marL="9525">
                        <a:lnSpc>
                          <a:spcPts val="2815"/>
                        </a:lnSpc>
                      </a:pPr>
                      <a:r>
                        <a:rPr sz="2400" spc="-10" dirty="0"/>
                        <a:t>География</a:t>
                      </a:r>
                      <a:endParaRPr sz="2400" dirty="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5285">
                <a:tc>
                  <a:txBody>
                    <a:bodyPr/>
                    <a:lstStyle/>
                    <a:p>
                      <a:pPr marL="9525">
                        <a:lnSpc>
                          <a:spcPts val="2815"/>
                        </a:lnSpc>
                      </a:pPr>
                      <a:r>
                        <a:rPr sz="2400" spc="-10" dirty="0"/>
                        <a:t>Химия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5285">
                <a:tc>
                  <a:txBody>
                    <a:bodyPr/>
                    <a:lstStyle/>
                    <a:p>
                      <a:pPr marL="9525">
                        <a:lnSpc>
                          <a:spcPts val="2820"/>
                        </a:lnSpc>
                      </a:pPr>
                      <a:r>
                        <a:rPr sz="2400" spc="-10" dirty="0"/>
                        <a:t>Биология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4650">
                <a:tc>
                  <a:txBody>
                    <a:bodyPr/>
                    <a:lstStyle/>
                    <a:p>
                      <a:pPr marL="9525">
                        <a:lnSpc>
                          <a:spcPts val="2820"/>
                        </a:lnSpc>
                      </a:pPr>
                      <a:r>
                        <a:rPr sz="2400" dirty="0"/>
                        <a:t>Основы</a:t>
                      </a:r>
                      <a:r>
                        <a:rPr sz="2400" spc="-40" dirty="0"/>
                        <a:t> </a:t>
                      </a:r>
                      <a:r>
                        <a:rPr sz="2400" dirty="0"/>
                        <a:t>безопасности</a:t>
                      </a:r>
                      <a:r>
                        <a:rPr sz="2400" spc="-65" dirty="0"/>
                        <a:t> </a:t>
                      </a:r>
                      <a:r>
                        <a:rPr sz="2400" dirty="0"/>
                        <a:t>и</a:t>
                      </a:r>
                      <a:r>
                        <a:rPr sz="2400" spc="-35" dirty="0"/>
                        <a:t> </a:t>
                      </a:r>
                      <a:r>
                        <a:rPr sz="2400" dirty="0"/>
                        <a:t>защиты</a:t>
                      </a:r>
                      <a:r>
                        <a:rPr sz="2400" spc="-55" dirty="0"/>
                        <a:t> </a:t>
                      </a:r>
                      <a:r>
                        <a:rPr sz="2400" spc="-10" dirty="0"/>
                        <a:t>Родины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5285">
                <a:tc>
                  <a:txBody>
                    <a:bodyPr/>
                    <a:lstStyle/>
                    <a:p>
                      <a:pPr marL="9525">
                        <a:lnSpc>
                          <a:spcPts val="2820"/>
                        </a:lnSpc>
                      </a:pPr>
                      <a:r>
                        <a:rPr sz="2400" dirty="0"/>
                        <a:t>Физическая</a:t>
                      </a:r>
                      <a:r>
                        <a:rPr sz="2400" spc="-135" dirty="0"/>
                        <a:t> </a:t>
                      </a:r>
                      <a:r>
                        <a:rPr sz="2400" spc="-10" dirty="0"/>
                        <a:t>культура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4650">
                <a:tc>
                  <a:txBody>
                    <a:bodyPr/>
                    <a:lstStyle/>
                    <a:p>
                      <a:pPr marL="9525">
                        <a:lnSpc>
                          <a:spcPts val="2820"/>
                        </a:lnSpc>
                      </a:pPr>
                      <a:r>
                        <a:rPr sz="2400" spc="-20" dirty="0"/>
                        <a:t>Технологический</a:t>
                      </a:r>
                      <a:r>
                        <a:rPr sz="2400" spc="-40" dirty="0"/>
                        <a:t> </a:t>
                      </a:r>
                      <a:r>
                        <a:rPr sz="2400" dirty="0"/>
                        <a:t>проектный</a:t>
                      </a:r>
                      <a:r>
                        <a:rPr sz="2400" spc="-40" dirty="0"/>
                        <a:t> </a:t>
                      </a:r>
                      <a:r>
                        <a:rPr sz="2400" spc="-10" dirty="0"/>
                        <a:t>практикум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5285">
                <a:tc>
                  <a:txBody>
                    <a:bodyPr/>
                    <a:lstStyle/>
                    <a:p>
                      <a:pPr marL="9525">
                        <a:lnSpc>
                          <a:spcPts val="2820"/>
                        </a:lnSpc>
                      </a:pPr>
                      <a:r>
                        <a:rPr sz="2400" spc="-25" dirty="0"/>
                        <a:t>Технопредпринимательство</a:t>
                      </a:r>
                      <a:r>
                        <a:rPr sz="2400" spc="20" dirty="0"/>
                        <a:t> </a:t>
                      </a:r>
                      <a:r>
                        <a:rPr sz="2400" dirty="0"/>
                        <a:t>и</a:t>
                      </a:r>
                      <a:r>
                        <a:rPr sz="2400" spc="10" dirty="0"/>
                        <a:t> </a:t>
                      </a:r>
                      <a:r>
                        <a:rPr sz="2400" spc="-10" dirty="0"/>
                        <a:t>экономика</a:t>
                      </a:r>
                      <a:endParaRPr sz="2400" dirty="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16939" y="307924"/>
            <a:ext cx="8209915" cy="1301115"/>
          </a:xfrm>
          <a:prstGeom prst="rect">
            <a:avLst/>
          </a:prstGeom>
        </p:spPr>
        <p:txBody>
          <a:bodyPr vert="horz" wrap="square" lIns="0" tIns="89535" rIns="0" bIns="0" rtlCol="0">
            <a:spAutoFit/>
          </a:bodyPr>
          <a:lstStyle/>
          <a:p>
            <a:pPr marL="12700" marR="5080">
              <a:lnSpc>
                <a:spcPts val="4750"/>
              </a:lnSpc>
              <a:spcBef>
                <a:spcPts val="705"/>
              </a:spcBef>
            </a:pPr>
            <a:r>
              <a:rPr sz="4400" spc="-45" dirty="0">
                <a:solidFill>
                  <a:srgbClr val="44536A"/>
                </a:solidFill>
              </a:rPr>
              <a:t>Заочное/семейное/дистанционное </a:t>
            </a:r>
            <a:r>
              <a:rPr sz="4400" spc="-10" dirty="0">
                <a:solidFill>
                  <a:srgbClr val="44536A"/>
                </a:solidFill>
              </a:rPr>
              <a:t>обучение</a:t>
            </a:r>
            <a:endParaRPr sz="4400"/>
          </a:p>
        </p:txBody>
      </p:sp>
      <p:sp>
        <p:nvSpPr>
          <p:cNvPr id="4" name="object 4"/>
          <p:cNvSpPr/>
          <p:nvPr/>
        </p:nvSpPr>
        <p:spPr>
          <a:xfrm>
            <a:off x="10058400" y="97535"/>
            <a:ext cx="2133600" cy="178435"/>
          </a:xfrm>
          <a:custGeom>
            <a:avLst/>
            <a:gdLst/>
            <a:ahLst/>
            <a:cxnLst/>
            <a:rect l="l" t="t" r="r" b="b"/>
            <a:pathLst>
              <a:path w="2133600" h="178435">
                <a:moveTo>
                  <a:pt x="2133600" y="0"/>
                </a:moveTo>
                <a:lnTo>
                  <a:pt x="0" y="0"/>
                </a:lnTo>
                <a:lnTo>
                  <a:pt x="0" y="178307"/>
                </a:lnTo>
                <a:lnTo>
                  <a:pt x="2133600" y="178307"/>
                </a:lnTo>
                <a:lnTo>
                  <a:pt x="2133600" y="0"/>
                </a:lnTo>
                <a:close/>
              </a:path>
            </a:pathLst>
          </a:custGeom>
          <a:solidFill>
            <a:srgbClr val="85CF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5372100"/>
            <a:ext cx="1485900" cy="1485900"/>
          </a:xfrm>
          <a:custGeom>
            <a:avLst/>
            <a:gdLst/>
            <a:ahLst/>
            <a:cxnLst/>
            <a:rect l="l" t="t" r="r" b="b"/>
            <a:pathLst>
              <a:path w="1485900" h="1485900">
                <a:moveTo>
                  <a:pt x="0" y="0"/>
                </a:moveTo>
                <a:lnTo>
                  <a:pt x="0" y="1485899"/>
                </a:lnTo>
                <a:lnTo>
                  <a:pt x="1485900" y="1485899"/>
                </a:lnTo>
                <a:lnTo>
                  <a:pt x="0" y="0"/>
                </a:lnTo>
                <a:close/>
              </a:path>
            </a:pathLst>
          </a:custGeom>
          <a:solidFill>
            <a:srgbClr val="1D9A7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6069329" y="1796618"/>
            <a:ext cx="5544185" cy="29527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Calibri"/>
                <a:cs typeface="Calibri"/>
              </a:rPr>
              <a:t>Очно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в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10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классе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–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24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-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26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ч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(4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учебных</a:t>
            </a:r>
            <a:endParaRPr sz="24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400" dirty="0">
                <a:latin typeface="Calibri"/>
                <a:cs typeface="Calibri"/>
              </a:rPr>
              <a:t>дня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по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6-</a:t>
            </a:r>
            <a:r>
              <a:rPr sz="2400" dirty="0">
                <a:latin typeface="Calibri"/>
                <a:cs typeface="Calibri"/>
              </a:rPr>
              <a:t>7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уроков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в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лицее)</a:t>
            </a:r>
            <a:endParaRPr sz="2400" dirty="0">
              <a:latin typeface="Calibri"/>
              <a:cs typeface="Calibri"/>
            </a:endParaRPr>
          </a:p>
          <a:p>
            <a:pPr marL="12700" marR="520700">
              <a:lnSpc>
                <a:spcPct val="100000"/>
              </a:lnSpc>
            </a:pPr>
            <a:r>
              <a:rPr sz="2400" dirty="0">
                <a:latin typeface="Calibri"/>
                <a:cs typeface="Calibri"/>
              </a:rPr>
              <a:t>Очно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в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11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классе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–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23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-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26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ч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(4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учебных </a:t>
            </a:r>
            <a:r>
              <a:rPr sz="2400" dirty="0">
                <a:latin typeface="Calibri"/>
                <a:cs typeface="Calibri"/>
              </a:rPr>
              <a:t>дня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по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6-</a:t>
            </a:r>
            <a:r>
              <a:rPr sz="2400" dirty="0">
                <a:latin typeface="Calibri"/>
                <a:cs typeface="Calibri"/>
              </a:rPr>
              <a:t>7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уроков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в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лицее)</a:t>
            </a:r>
            <a:endParaRPr sz="2400" dirty="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</a:pPr>
            <a:r>
              <a:rPr sz="2400" dirty="0">
                <a:latin typeface="Calibri"/>
                <a:cs typeface="Calibri"/>
              </a:rPr>
              <a:t>Остальные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дни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-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занятия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по</a:t>
            </a:r>
            <a:r>
              <a:rPr sz="2400" b="1" spc="-7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профилю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spc="-20" dirty="0">
                <a:latin typeface="Calibri"/>
                <a:cs typeface="Calibri"/>
              </a:rPr>
              <a:t>(IT- </a:t>
            </a:r>
            <a:r>
              <a:rPr sz="2400" b="1" dirty="0">
                <a:latin typeface="Calibri"/>
                <a:cs typeface="Calibri"/>
              </a:rPr>
              <a:t>куб),</a:t>
            </a:r>
            <a:r>
              <a:rPr sz="2400" b="1" spc="-7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внеурочная</a:t>
            </a:r>
            <a:r>
              <a:rPr sz="2400" b="1" spc="-7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деятельность,</a:t>
            </a:r>
            <a:r>
              <a:rPr sz="2400" b="1" spc="-7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занятия</a:t>
            </a:r>
            <a:r>
              <a:rPr sz="2400" b="1" spc="-60" dirty="0">
                <a:latin typeface="Calibri"/>
                <a:cs typeface="Calibri"/>
              </a:rPr>
              <a:t> </a:t>
            </a:r>
            <a:r>
              <a:rPr sz="2400" b="1" spc="-50" dirty="0">
                <a:latin typeface="Calibri"/>
                <a:cs typeface="Calibri"/>
              </a:rPr>
              <a:t>в </a:t>
            </a:r>
            <a:r>
              <a:rPr sz="2400" b="1" dirty="0">
                <a:latin typeface="Calibri"/>
                <a:cs typeface="Calibri"/>
              </a:rPr>
              <a:t>вузе,</a:t>
            </a:r>
            <a:r>
              <a:rPr sz="2400" b="1" spc="-15" dirty="0">
                <a:latin typeface="Calibri"/>
                <a:cs typeface="Calibri"/>
              </a:rPr>
              <a:t> </a:t>
            </a:r>
            <a:r>
              <a:rPr sz="2400" b="1" spc="-20" dirty="0">
                <a:latin typeface="Calibri"/>
                <a:cs typeface="Calibri"/>
              </a:rPr>
              <a:t>самостоятельная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spc="-20" dirty="0">
                <a:latin typeface="Calibri"/>
                <a:cs typeface="Calibri"/>
              </a:rPr>
              <a:t>подготовка</a:t>
            </a:r>
            <a:r>
              <a:rPr sz="2400" b="1" spc="-15" dirty="0">
                <a:latin typeface="Calibri"/>
                <a:cs typeface="Calibri"/>
              </a:rPr>
              <a:t> </a:t>
            </a:r>
            <a:r>
              <a:rPr sz="2400" b="1" spc="-50" dirty="0">
                <a:latin typeface="Calibri"/>
                <a:cs typeface="Calibri"/>
              </a:rPr>
              <a:t>в</a:t>
            </a:r>
            <a:endParaRPr sz="2400" dirty="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</a:pPr>
            <a:r>
              <a:rPr sz="2400" b="1" dirty="0">
                <a:latin typeface="Calibri"/>
                <a:cs typeface="Calibri"/>
              </a:rPr>
              <a:t>рамках</a:t>
            </a:r>
            <a:r>
              <a:rPr sz="2400" b="1" spc="-10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заочного</a:t>
            </a:r>
            <a:r>
              <a:rPr sz="2400" b="1" spc="-12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обучения</a:t>
            </a:r>
            <a:endParaRPr sz="2400" dirty="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751A8E-47F5-D4FB-C730-6048FEA67E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FA39EF8B-FE3D-F45C-D7C5-6BA7496B44B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51588" y="233629"/>
            <a:ext cx="2828926" cy="33368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pc="-25" dirty="0" err="1"/>
              <a:t>Проект</a:t>
            </a:r>
            <a:r>
              <a:rPr spc="-155" dirty="0"/>
              <a:t> </a:t>
            </a:r>
            <a:r>
              <a:rPr lang="ru-RU" spc="-155" dirty="0"/>
              <a:t/>
            </a:r>
            <a:br>
              <a:rPr lang="ru-RU" spc="-155" dirty="0"/>
            </a:br>
            <a:r>
              <a:rPr spc="-25" dirty="0" err="1"/>
              <a:t>учебного</a:t>
            </a:r>
            <a:r>
              <a:rPr spc="-25" dirty="0"/>
              <a:t> </a:t>
            </a:r>
            <a:r>
              <a:rPr spc="-10" dirty="0"/>
              <a:t>плана</a:t>
            </a:r>
          </a:p>
          <a:p>
            <a:pPr marL="12700" marR="285115">
              <a:lnSpc>
                <a:spcPct val="100000"/>
              </a:lnSpc>
              <a:spcBef>
                <a:spcPts val="5"/>
              </a:spcBef>
              <a:tabLst>
                <a:tab pos="1669414" algn="l"/>
              </a:tabLst>
            </a:pPr>
            <a:r>
              <a:rPr spc="-30" dirty="0"/>
              <a:t>10-</a:t>
            </a:r>
            <a:r>
              <a:rPr spc="-25" dirty="0"/>
              <a:t>11</a:t>
            </a:r>
            <a:r>
              <a:rPr lang="ru-RU" spc="-25" dirty="0"/>
              <a:t> М</a:t>
            </a:r>
            <a:br>
              <a:rPr lang="ru-RU" spc="-25" dirty="0"/>
            </a:br>
            <a:r>
              <a:rPr spc="-35" dirty="0" err="1"/>
              <a:t>класса</a:t>
            </a:r>
            <a:r>
              <a:rPr spc="-35" dirty="0"/>
              <a:t> </a:t>
            </a:r>
            <a:r>
              <a:rPr spc="-10" dirty="0"/>
              <a:t>(</a:t>
            </a:r>
            <a:r>
              <a:rPr lang="ru-RU" spc="-10" dirty="0"/>
              <a:t>Чаплыгина</a:t>
            </a:r>
            <a:r>
              <a:rPr spc="-10" dirty="0"/>
              <a:t>)</a:t>
            </a:r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80BF45FD-8CB5-C5A5-B7AF-DF6DA2AFA9F0}"/>
              </a:ext>
            </a:extLst>
          </p:cNvPr>
          <p:cNvSpPr txBox="1"/>
          <p:nvPr/>
        </p:nvSpPr>
        <p:spPr>
          <a:xfrm>
            <a:off x="151589" y="3561286"/>
            <a:ext cx="2828925" cy="149015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1115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chemeClr val="accent3">
                    <a:lumMod val="75000"/>
                  </a:schemeClr>
                </a:solidFill>
                <a:latin typeface="Calibri"/>
                <a:cs typeface="Calibri"/>
              </a:rPr>
              <a:t>202</a:t>
            </a:r>
            <a:r>
              <a:rPr lang="ru-RU" sz="2400" b="1" spc="-10" dirty="0">
                <a:solidFill>
                  <a:schemeClr val="accent3">
                    <a:lumMod val="75000"/>
                  </a:schemeClr>
                </a:solidFill>
                <a:latin typeface="Calibri"/>
                <a:cs typeface="Calibri"/>
              </a:rPr>
              <a:t>6</a:t>
            </a:r>
            <a:r>
              <a:rPr sz="2400" b="1" spc="-10" dirty="0">
                <a:solidFill>
                  <a:schemeClr val="accent3">
                    <a:lumMod val="75000"/>
                  </a:schemeClr>
                </a:solidFill>
                <a:latin typeface="Calibri"/>
                <a:cs typeface="Calibri"/>
              </a:rPr>
              <a:t>-</a:t>
            </a:r>
            <a:r>
              <a:rPr sz="2400" b="1" dirty="0">
                <a:solidFill>
                  <a:schemeClr val="accent3">
                    <a:lumMod val="75000"/>
                  </a:schemeClr>
                </a:solidFill>
                <a:latin typeface="Calibri"/>
                <a:cs typeface="Calibri"/>
              </a:rPr>
              <a:t>202</a:t>
            </a:r>
            <a:r>
              <a:rPr lang="ru-RU" sz="2400" b="1" dirty="0">
                <a:solidFill>
                  <a:schemeClr val="accent3">
                    <a:lumMod val="75000"/>
                  </a:schemeClr>
                </a:solidFill>
                <a:latin typeface="Calibri"/>
                <a:cs typeface="Calibri"/>
              </a:rPr>
              <a:t>8</a:t>
            </a:r>
            <a:r>
              <a:rPr sz="2400" b="1" dirty="0">
                <a:solidFill>
                  <a:schemeClr val="accent3">
                    <a:lumMod val="75000"/>
                  </a:schemeClr>
                </a:solidFill>
                <a:latin typeface="Calibri"/>
                <a:cs typeface="Calibri"/>
              </a:rPr>
              <a:t> </a:t>
            </a:r>
            <a:r>
              <a:rPr sz="2400" b="1" spc="-20" dirty="0" err="1">
                <a:solidFill>
                  <a:schemeClr val="accent3">
                    <a:lumMod val="75000"/>
                  </a:schemeClr>
                </a:solidFill>
                <a:latin typeface="Calibri"/>
                <a:cs typeface="Calibri"/>
              </a:rPr>
              <a:t>годы</a:t>
            </a:r>
            <a:r>
              <a:rPr sz="2400" b="1" spc="-20" dirty="0">
                <a:solidFill>
                  <a:schemeClr val="accent3">
                    <a:lumMod val="75000"/>
                  </a:schemeClr>
                </a:solidFill>
                <a:latin typeface="Calibri"/>
                <a:cs typeface="Calibri"/>
              </a:rPr>
              <a:t> </a:t>
            </a:r>
            <a:r>
              <a:rPr lang="ru-RU" sz="2400" b="1" dirty="0">
                <a:solidFill>
                  <a:schemeClr val="accent3">
                    <a:lumMod val="75000"/>
                  </a:schemeClr>
                </a:solidFill>
                <a:latin typeface="Calibri"/>
                <a:cs typeface="Calibri"/>
              </a:rPr>
              <a:t>Профильный математический класс</a:t>
            </a:r>
            <a:endParaRPr sz="2400" dirty="0">
              <a:solidFill>
                <a:schemeClr val="accent3">
                  <a:lumMod val="75000"/>
                </a:schemeClr>
              </a:solidFill>
              <a:latin typeface="Calibri"/>
              <a:cs typeface="Calibri"/>
            </a:endParaRPr>
          </a:p>
        </p:txBody>
      </p:sp>
      <p:grpSp>
        <p:nvGrpSpPr>
          <p:cNvPr id="21" name="Группа 20">
            <a:extLst>
              <a:ext uri="{FF2B5EF4-FFF2-40B4-BE49-F238E27FC236}">
                <a16:creationId xmlns:a16="http://schemas.microsoft.com/office/drawing/2014/main" id="{6DC4822C-B1A8-9301-2DB4-792334900CA3}"/>
              </a:ext>
            </a:extLst>
          </p:cNvPr>
          <p:cNvGrpSpPr/>
          <p:nvPr/>
        </p:nvGrpSpPr>
        <p:grpSpPr>
          <a:xfrm>
            <a:off x="1082039" y="5051438"/>
            <a:ext cx="1560830" cy="1260475"/>
            <a:chOff x="1082039" y="5051438"/>
            <a:chExt cx="1560830" cy="1260475"/>
          </a:xfrm>
        </p:grpSpPr>
        <p:sp>
          <p:nvSpPr>
            <p:cNvPr id="11" name="object 11">
              <a:extLst>
                <a:ext uri="{FF2B5EF4-FFF2-40B4-BE49-F238E27FC236}">
                  <a16:creationId xmlns:a16="http://schemas.microsoft.com/office/drawing/2014/main" id="{D41BA796-F1B3-7C38-4819-54F0C594926F}"/>
                </a:ext>
              </a:extLst>
            </p:cNvPr>
            <p:cNvSpPr/>
            <p:nvPr/>
          </p:nvSpPr>
          <p:spPr>
            <a:xfrm>
              <a:off x="1082039" y="5055108"/>
              <a:ext cx="1560830" cy="259079"/>
            </a:xfrm>
            <a:custGeom>
              <a:avLst/>
              <a:gdLst/>
              <a:ahLst/>
              <a:cxnLst/>
              <a:rect l="l" t="t" r="r" b="b"/>
              <a:pathLst>
                <a:path w="1560830" h="259079">
                  <a:moveTo>
                    <a:pt x="1410080" y="0"/>
                  </a:moveTo>
                  <a:lnTo>
                    <a:pt x="150494" y="0"/>
                  </a:lnTo>
                  <a:lnTo>
                    <a:pt x="0" y="259080"/>
                  </a:lnTo>
                  <a:lnTo>
                    <a:pt x="1560576" y="259080"/>
                  </a:lnTo>
                  <a:lnTo>
                    <a:pt x="1410080" y="0"/>
                  </a:lnTo>
                  <a:close/>
                </a:path>
              </a:pathLst>
            </a:custGeom>
            <a:solidFill>
              <a:srgbClr val="0725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20" name="Группа 19">
              <a:extLst>
                <a:ext uri="{FF2B5EF4-FFF2-40B4-BE49-F238E27FC236}">
                  <a16:creationId xmlns:a16="http://schemas.microsoft.com/office/drawing/2014/main" id="{576C85A9-9C28-A35C-29DA-B5665A273142}"/>
                </a:ext>
              </a:extLst>
            </p:cNvPr>
            <p:cNvGrpSpPr/>
            <p:nvPr/>
          </p:nvGrpSpPr>
          <p:grpSpPr>
            <a:xfrm>
              <a:off x="1232216" y="5051438"/>
              <a:ext cx="1260475" cy="1260475"/>
              <a:chOff x="3648772" y="1374011"/>
              <a:chExt cx="1260475" cy="1260475"/>
            </a:xfrm>
          </p:grpSpPr>
          <p:sp>
            <p:nvSpPr>
              <p:cNvPr id="17" name="object 14">
                <a:extLst>
                  <a:ext uri="{FF2B5EF4-FFF2-40B4-BE49-F238E27FC236}">
                    <a16:creationId xmlns:a16="http://schemas.microsoft.com/office/drawing/2014/main" id="{AFABA01F-F95F-BAEA-595F-99F7A25A4397}"/>
                  </a:ext>
                </a:extLst>
              </p:cNvPr>
              <p:cNvSpPr/>
              <p:nvPr/>
            </p:nvSpPr>
            <p:spPr>
              <a:xfrm>
                <a:off x="3648772" y="1374011"/>
                <a:ext cx="1260475" cy="1260475"/>
              </a:xfrm>
              <a:custGeom>
                <a:avLst/>
                <a:gdLst/>
                <a:ahLst/>
                <a:cxnLst/>
                <a:rect l="l" t="t" r="r" b="b"/>
                <a:pathLst>
                  <a:path w="1260475" h="1260475">
                    <a:moveTo>
                      <a:pt x="1260348" y="0"/>
                    </a:moveTo>
                    <a:lnTo>
                      <a:pt x="0" y="0"/>
                    </a:lnTo>
                    <a:lnTo>
                      <a:pt x="0" y="630174"/>
                    </a:lnTo>
                    <a:lnTo>
                      <a:pt x="1728" y="677197"/>
                    </a:lnTo>
                    <a:lnTo>
                      <a:pt x="6833" y="723283"/>
                    </a:lnTo>
                    <a:lnTo>
                      <a:pt x="15193" y="768310"/>
                    </a:lnTo>
                    <a:lnTo>
                      <a:pt x="26685" y="812156"/>
                    </a:lnTo>
                    <a:lnTo>
                      <a:pt x="41187" y="854698"/>
                    </a:lnTo>
                    <a:lnTo>
                      <a:pt x="58578" y="895815"/>
                    </a:lnTo>
                    <a:lnTo>
                      <a:pt x="78736" y="935385"/>
                    </a:lnTo>
                    <a:lnTo>
                      <a:pt x="101538" y="973285"/>
                    </a:lnTo>
                    <a:lnTo>
                      <a:pt x="126863" y="1009395"/>
                    </a:lnTo>
                    <a:lnTo>
                      <a:pt x="154589" y="1043591"/>
                    </a:lnTo>
                    <a:lnTo>
                      <a:pt x="184594" y="1075753"/>
                    </a:lnTo>
                    <a:lnTo>
                      <a:pt x="216756" y="1105758"/>
                    </a:lnTo>
                    <a:lnTo>
                      <a:pt x="250952" y="1133484"/>
                    </a:lnTo>
                    <a:lnTo>
                      <a:pt x="287062" y="1158809"/>
                    </a:lnTo>
                    <a:lnTo>
                      <a:pt x="324962" y="1181611"/>
                    </a:lnTo>
                    <a:lnTo>
                      <a:pt x="364532" y="1201769"/>
                    </a:lnTo>
                    <a:lnTo>
                      <a:pt x="405649" y="1219160"/>
                    </a:lnTo>
                    <a:lnTo>
                      <a:pt x="448191" y="1233662"/>
                    </a:lnTo>
                    <a:lnTo>
                      <a:pt x="492037" y="1245154"/>
                    </a:lnTo>
                    <a:lnTo>
                      <a:pt x="537064" y="1253514"/>
                    </a:lnTo>
                    <a:lnTo>
                      <a:pt x="583150" y="1258619"/>
                    </a:lnTo>
                    <a:lnTo>
                      <a:pt x="630174" y="1260348"/>
                    </a:lnTo>
                    <a:lnTo>
                      <a:pt x="677197" y="1258619"/>
                    </a:lnTo>
                    <a:lnTo>
                      <a:pt x="723283" y="1253514"/>
                    </a:lnTo>
                    <a:lnTo>
                      <a:pt x="768310" y="1245154"/>
                    </a:lnTo>
                    <a:lnTo>
                      <a:pt x="812156" y="1233662"/>
                    </a:lnTo>
                    <a:lnTo>
                      <a:pt x="854698" y="1219160"/>
                    </a:lnTo>
                    <a:lnTo>
                      <a:pt x="895815" y="1201769"/>
                    </a:lnTo>
                    <a:lnTo>
                      <a:pt x="935385" y="1181611"/>
                    </a:lnTo>
                    <a:lnTo>
                      <a:pt x="973285" y="1158809"/>
                    </a:lnTo>
                    <a:lnTo>
                      <a:pt x="1009395" y="1133484"/>
                    </a:lnTo>
                    <a:lnTo>
                      <a:pt x="1043591" y="1105758"/>
                    </a:lnTo>
                    <a:lnTo>
                      <a:pt x="1075753" y="1075753"/>
                    </a:lnTo>
                    <a:lnTo>
                      <a:pt x="1105758" y="1043591"/>
                    </a:lnTo>
                    <a:lnTo>
                      <a:pt x="1133484" y="1009395"/>
                    </a:lnTo>
                    <a:lnTo>
                      <a:pt x="1158809" y="973285"/>
                    </a:lnTo>
                    <a:lnTo>
                      <a:pt x="1181611" y="935385"/>
                    </a:lnTo>
                    <a:lnTo>
                      <a:pt x="1201769" y="895815"/>
                    </a:lnTo>
                    <a:lnTo>
                      <a:pt x="1219160" y="854698"/>
                    </a:lnTo>
                    <a:lnTo>
                      <a:pt x="1233662" y="812156"/>
                    </a:lnTo>
                    <a:lnTo>
                      <a:pt x="1245154" y="768310"/>
                    </a:lnTo>
                    <a:lnTo>
                      <a:pt x="1253514" y="723283"/>
                    </a:lnTo>
                    <a:lnTo>
                      <a:pt x="1258619" y="677197"/>
                    </a:lnTo>
                    <a:lnTo>
                      <a:pt x="1260348" y="630174"/>
                    </a:lnTo>
                    <a:lnTo>
                      <a:pt x="1260348" y="0"/>
                    </a:lnTo>
                    <a:close/>
                  </a:path>
                </a:pathLst>
              </a:custGeom>
              <a:solidFill>
                <a:schemeClr val="accent3">
                  <a:lumMod val="60000"/>
                  <a:lumOff val="40000"/>
                </a:schemeClr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8" name="Овал 17">
                <a:extLst>
                  <a:ext uri="{FF2B5EF4-FFF2-40B4-BE49-F238E27FC236}">
                    <a16:creationId xmlns:a16="http://schemas.microsoft.com/office/drawing/2014/main" id="{5C359709-3EDD-69D0-93A0-E76C78F23FE8}"/>
                  </a:ext>
                </a:extLst>
              </p:cNvPr>
              <p:cNvSpPr/>
              <p:nvPr/>
            </p:nvSpPr>
            <p:spPr>
              <a:xfrm>
                <a:off x="3810000" y="1523235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pic>
            <p:nvPicPr>
              <p:cNvPr id="19" name="Рисунок 18">
                <a:extLst>
                  <a:ext uri="{FF2B5EF4-FFF2-40B4-BE49-F238E27FC236}">
                    <a16:creationId xmlns:a16="http://schemas.microsoft.com/office/drawing/2014/main" id="{026ECAD7-0233-E766-DA1C-8F9832D0C18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</a:blip>
              <a:stretch/>
            </p:blipFill>
            <p:spPr bwMode="auto">
              <a:xfrm>
                <a:off x="3787775" y="1697795"/>
                <a:ext cx="1007093" cy="567325"/>
              </a:xfrm>
              <a:prstGeom prst="rect">
                <a:avLst/>
              </a:prstGeom>
            </p:spPr>
          </p:pic>
        </p:grpSp>
      </p:grpSp>
      <p:graphicFrame>
        <p:nvGraphicFramePr>
          <p:cNvPr id="22" name="Таблица 21">
            <a:extLst>
              <a:ext uri="{FF2B5EF4-FFF2-40B4-BE49-F238E27FC236}">
                <a16:creationId xmlns:a16="http://schemas.microsoft.com/office/drawing/2014/main" id="{DD3A4CF7-354B-2ECF-0588-62120CD0AC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71953288"/>
              </p:ext>
            </p:extLst>
          </p:nvPr>
        </p:nvGraphicFramePr>
        <p:xfrm>
          <a:off x="2774615" y="439380"/>
          <a:ext cx="9327878" cy="5931423"/>
        </p:xfrm>
        <a:graphic>
          <a:graphicData uri="http://schemas.openxmlformats.org/drawingml/2006/table">
            <a:tbl>
              <a:tblPr bandRow="1">
                <a:tableStyleId>{0505E3EF-67EA-436B-97B2-0124C06EBD24}</a:tableStyleId>
              </a:tblPr>
              <a:tblGrid>
                <a:gridCol w="2432717">
                  <a:extLst>
                    <a:ext uri="{9D8B030D-6E8A-4147-A177-3AD203B41FA5}">
                      <a16:colId xmlns:a16="http://schemas.microsoft.com/office/drawing/2014/main" val="132699443"/>
                    </a:ext>
                  </a:extLst>
                </a:gridCol>
                <a:gridCol w="5376204">
                  <a:extLst>
                    <a:ext uri="{9D8B030D-6E8A-4147-A177-3AD203B41FA5}">
                      <a16:colId xmlns:a16="http://schemas.microsoft.com/office/drawing/2014/main" val="1170465679"/>
                    </a:ext>
                  </a:extLst>
                </a:gridCol>
                <a:gridCol w="790618">
                  <a:extLst>
                    <a:ext uri="{9D8B030D-6E8A-4147-A177-3AD203B41FA5}">
                      <a16:colId xmlns:a16="http://schemas.microsoft.com/office/drawing/2014/main" val="752155557"/>
                    </a:ext>
                  </a:extLst>
                </a:gridCol>
                <a:gridCol w="728339">
                  <a:extLst>
                    <a:ext uri="{9D8B030D-6E8A-4147-A177-3AD203B41FA5}">
                      <a16:colId xmlns:a16="http://schemas.microsoft.com/office/drawing/2014/main" val="3686980381"/>
                    </a:ext>
                  </a:extLst>
                </a:gridCol>
              </a:tblGrid>
              <a:tr h="635988"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2000" u="none" strike="noStrike" dirty="0">
                          <a:effectLst/>
                        </a:rPr>
                        <a:t>Предметные области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9" marR="7589" marT="7589" marB="0" anchor="ctr"/>
                </a:tc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2000" u="none" strike="noStrike" dirty="0">
                          <a:effectLst/>
                        </a:rPr>
                        <a:t>Учебные предметы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9" marR="7589" marT="7589" marB="0" anchor="ctr"/>
                </a:tc>
                <a:tc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2000" u="none" strike="noStrike" dirty="0">
                          <a:effectLst/>
                        </a:rPr>
                        <a:t>Кол-во часов в неделю/год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9" marR="7589" marT="7589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4881515"/>
                  </a:ext>
                </a:extLst>
              </a:tr>
              <a:tr h="2303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u="none" strike="noStrike" dirty="0">
                          <a:effectLst/>
                        </a:rPr>
                        <a:t>10М</a:t>
                      </a:r>
                      <a:endParaRPr lang="ru-RU" dirty="0"/>
                    </a:p>
                  </a:txBody>
                  <a:tcPr marL="7589" marR="7589" marT="7589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u="none" strike="noStrike" dirty="0">
                          <a:effectLst/>
                        </a:rPr>
                        <a:t>11М</a:t>
                      </a:r>
                      <a:endParaRPr lang="ru-RU" dirty="0"/>
                    </a:p>
                  </a:txBody>
                  <a:tcPr marL="7589" marR="7589" marT="7589" marB="0" anchor="ctr"/>
                </a:tc>
                <a:extLst>
                  <a:ext uri="{0D108BD9-81ED-4DB2-BD59-A6C34878D82A}">
                    <a16:rowId xmlns:a16="http://schemas.microsoft.com/office/drawing/2014/main" val="2083959858"/>
                  </a:ext>
                </a:extLst>
              </a:tr>
              <a:tr h="230340">
                <a:tc gridSpan="4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2000" u="none" strike="noStrike" dirty="0">
                          <a:effectLst/>
                        </a:rPr>
                        <a:t>1. Обязательная часть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9" marR="7589" marT="7589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9976024"/>
                  </a:ext>
                </a:extLst>
              </a:tr>
              <a:tr h="241857">
                <a:tc rowSpan="2"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ru-RU" sz="2000" u="none" strike="noStrike">
                          <a:effectLst/>
                        </a:rPr>
                        <a:t>Русский язык и литература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9" marR="7589" marT="7589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ru-RU" sz="2000" u="none" strike="noStrike">
                          <a:effectLst/>
                        </a:rPr>
                        <a:t>Русский язык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9" marR="7589" marT="7589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2000" u="none" strike="noStrike" dirty="0">
                          <a:effectLst/>
                        </a:rPr>
                        <a:t>2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9" marR="7589" marT="7589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2000" u="none" strike="noStrike">
                          <a:effectLst/>
                        </a:rPr>
                        <a:t>2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9" marR="7589" marT="7589" marB="0" anchor="ctr"/>
                </a:tc>
                <a:extLst>
                  <a:ext uri="{0D108BD9-81ED-4DB2-BD59-A6C34878D82A}">
                    <a16:rowId xmlns:a16="http://schemas.microsoft.com/office/drawing/2014/main" val="2123569995"/>
                  </a:ext>
                </a:extLst>
              </a:tr>
              <a:tr h="24185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u="none" strike="noStrike">
                          <a:effectLst/>
                        </a:rPr>
                        <a:t>Литература</a:t>
                      </a:r>
                      <a:endParaRPr lang="ru-RU"/>
                    </a:p>
                  </a:txBody>
                  <a:tcPr marL="7589" marR="7589" marT="7589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u="none" strike="noStrike">
                          <a:effectLst/>
                        </a:rPr>
                        <a:t>3</a:t>
                      </a:r>
                      <a:endParaRPr lang="ru-RU"/>
                    </a:p>
                  </a:txBody>
                  <a:tcPr marL="7589" marR="7589" marT="7589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u="none" strike="noStrike">
                          <a:effectLst/>
                        </a:rPr>
                        <a:t>3</a:t>
                      </a:r>
                      <a:endParaRPr lang="ru-RU"/>
                    </a:p>
                  </a:txBody>
                  <a:tcPr marL="7589" marR="7589" marT="7589" marB="0" anchor="ctr"/>
                </a:tc>
                <a:extLst>
                  <a:ext uri="{0D108BD9-81ED-4DB2-BD59-A6C34878D82A}">
                    <a16:rowId xmlns:a16="http://schemas.microsoft.com/office/drawing/2014/main" val="962674498"/>
                  </a:ext>
                </a:extLst>
              </a:tr>
              <a:tr h="24185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ru-RU" sz="2000" u="none" strike="noStrike" dirty="0">
                          <a:effectLst/>
                        </a:rPr>
                        <a:t>Иностранные языки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9" marR="7589" marT="7589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ru-RU" sz="2000" u="none" strike="noStrike" dirty="0">
                          <a:effectLst/>
                        </a:rPr>
                        <a:t>Иностранный язык (английский)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9" marR="7589" marT="7589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2000" u="none" strike="noStrike" dirty="0">
                          <a:effectLst/>
                        </a:rPr>
                        <a:t>0,48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9" marR="7589" marT="7589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2000" u="none" strike="noStrike">
                          <a:effectLst/>
                        </a:rPr>
                        <a:t>0,5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9" marR="7589" marT="7589" marB="0" anchor="ctr"/>
                </a:tc>
                <a:extLst>
                  <a:ext uri="{0D108BD9-81ED-4DB2-BD59-A6C34878D82A}">
                    <a16:rowId xmlns:a16="http://schemas.microsoft.com/office/drawing/2014/main" val="2422041137"/>
                  </a:ext>
                </a:extLst>
              </a:tr>
              <a:tr h="241857">
                <a:tc rowSpan="3"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ru-RU" sz="2000" u="none" strike="noStrike" dirty="0">
                          <a:effectLst/>
                        </a:rPr>
                        <a:t>Общественные науки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9" marR="7589" marT="7589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ru-RU" sz="2000" u="none" strike="noStrike">
                          <a:effectLst/>
                        </a:rPr>
                        <a:t>История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9" marR="7589" marT="7589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2000" u="none" strike="noStrike">
                          <a:effectLst/>
                        </a:rPr>
                        <a:t>2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9" marR="7589" marT="7589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2000" u="none" strike="noStrike">
                          <a:effectLst/>
                        </a:rPr>
                        <a:t>2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9" marR="7589" marT="7589" marB="0" anchor="ctr"/>
                </a:tc>
                <a:extLst>
                  <a:ext uri="{0D108BD9-81ED-4DB2-BD59-A6C34878D82A}">
                    <a16:rowId xmlns:a16="http://schemas.microsoft.com/office/drawing/2014/main" val="4102565281"/>
                  </a:ext>
                </a:extLst>
              </a:tr>
              <a:tr h="24185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u="none" strike="noStrike">
                          <a:effectLst/>
                        </a:rPr>
                        <a:t>Обществознание</a:t>
                      </a:r>
                      <a:endParaRPr lang="ru-RU"/>
                    </a:p>
                  </a:txBody>
                  <a:tcPr marL="7589" marR="7589" marT="7589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u="none" strike="noStrike" dirty="0">
                          <a:effectLst/>
                        </a:rPr>
                        <a:t>2</a:t>
                      </a:r>
                      <a:endParaRPr lang="ru-RU" dirty="0"/>
                    </a:p>
                  </a:txBody>
                  <a:tcPr marL="7589" marR="7589" marT="7589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u="none" strike="noStrike">
                          <a:effectLst/>
                        </a:rPr>
                        <a:t>1</a:t>
                      </a:r>
                      <a:endParaRPr lang="ru-RU"/>
                    </a:p>
                  </a:txBody>
                  <a:tcPr marL="7589" marR="7589" marT="7589" marB="0" anchor="ctr"/>
                </a:tc>
                <a:extLst>
                  <a:ext uri="{0D108BD9-81ED-4DB2-BD59-A6C34878D82A}">
                    <a16:rowId xmlns:a16="http://schemas.microsoft.com/office/drawing/2014/main" val="2196128787"/>
                  </a:ext>
                </a:extLst>
              </a:tr>
              <a:tr h="24185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u="none" strike="noStrike">
                          <a:effectLst/>
                        </a:rPr>
                        <a:t>География</a:t>
                      </a:r>
                      <a:endParaRPr lang="ru-RU"/>
                    </a:p>
                  </a:txBody>
                  <a:tcPr marL="7589" marR="7589" marT="7589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u="none" strike="noStrike">
                          <a:effectLst/>
                        </a:rPr>
                        <a:t>1</a:t>
                      </a:r>
                      <a:endParaRPr lang="ru-RU"/>
                    </a:p>
                  </a:txBody>
                  <a:tcPr marL="7589" marR="7589" marT="7589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u="none" strike="noStrike">
                          <a:effectLst/>
                        </a:rPr>
                        <a:t>1</a:t>
                      </a:r>
                      <a:endParaRPr lang="ru-RU"/>
                    </a:p>
                  </a:txBody>
                  <a:tcPr marL="7589" marR="7589" marT="7589" marB="0" anchor="ctr"/>
                </a:tc>
                <a:extLst>
                  <a:ext uri="{0D108BD9-81ED-4DB2-BD59-A6C34878D82A}">
                    <a16:rowId xmlns:a16="http://schemas.microsoft.com/office/drawing/2014/main" val="3166513076"/>
                  </a:ext>
                </a:extLst>
              </a:tr>
              <a:tr h="241857">
                <a:tc rowSpan="7"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ru-RU" sz="2000" u="none" strike="noStrike" dirty="0">
                          <a:effectLst/>
                        </a:rPr>
                        <a:t>Математика и информатика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9" marR="7589" marT="7589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ru-RU" sz="2000" u="none" strike="noStrike" dirty="0">
                          <a:effectLst/>
                        </a:rPr>
                        <a:t>Математика. Теория элементарных функций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9" marR="7589" marT="7589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2000" u="none" strike="noStrike" dirty="0">
                          <a:effectLst/>
                        </a:rPr>
                        <a:t>1,48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9" marR="7589" marT="7589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2000" u="none" strike="noStrike">
                          <a:effectLst/>
                        </a:rPr>
                        <a:t>-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9" marR="7589" marT="7589" marB="0" anchor="ctr"/>
                </a:tc>
                <a:extLst>
                  <a:ext uri="{0D108BD9-81ED-4DB2-BD59-A6C34878D82A}">
                    <a16:rowId xmlns:a16="http://schemas.microsoft.com/office/drawing/2014/main" val="1394070320"/>
                  </a:ext>
                </a:extLst>
              </a:tr>
              <a:tr h="24185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u="none" strike="noStrike" dirty="0">
                          <a:effectLst/>
                        </a:rPr>
                        <a:t>Математика. Уравнения, неравенства и их конструкции</a:t>
                      </a:r>
                      <a:endParaRPr lang="ru-RU" dirty="0"/>
                    </a:p>
                  </a:txBody>
                  <a:tcPr marL="7589" marR="7589" marT="7589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u="none" strike="noStrike" dirty="0">
                          <a:effectLst/>
                        </a:rPr>
                        <a:t>0,61</a:t>
                      </a:r>
                      <a:endParaRPr lang="ru-RU" dirty="0"/>
                    </a:p>
                  </a:txBody>
                  <a:tcPr marL="7589" marR="7589" marT="7589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u="none" strike="noStrike">
                          <a:effectLst/>
                        </a:rPr>
                        <a:t>2,37</a:t>
                      </a:r>
                      <a:endParaRPr lang="ru-RU" dirty="0"/>
                    </a:p>
                  </a:txBody>
                  <a:tcPr marL="7589" marR="7589" marT="7589" marB="0" anchor="ctr"/>
                </a:tc>
                <a:extLst>
                  <a:ext uri="{0D108BD9-81ED-4DB2-BD59-A6C34878D82A}">
                    <a16:rowId xmlns:a16="http://schemas.microsoft.com/office/drawing/2014/main" val="3447599087"/>
                  </a:ext>
                </a:extLst>
              </a:tr>
              <a:tr h="24185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u="none" strike="noStrike">
                          <a:effectLst/>
                        </a:rPr>
                        <a:t>Математика. Тригонометрия</a:t>
                      </a:r>
                      <a:endParaRPr lang="ru-RU"/>
                    </a:p>
                  </a:txBody>
                  <a:tcPr marL="7589" marR="7589" marT="7589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u="none" strike="noStrike">
                          <a:effectLst/>
                        </a:rPr>
                        <a:t>0,91</a:t>
                      </a:r>
                      <a:endParaRPr lang="ru-RU"/>
                    </a:p>
                  </a:txBody>
                  <a:tcPr marL="7589" marR="7589" marT="7589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u="none" strike="noStrike">
                          <a:effectLst/>
                        </a:rPr>
                        <a:t>-</a:t>
                      </a:r>
                      <a:endParaRPr lang="ru-RU"/>
                    </a:p>
                  </a:txBody>
                  <a:tcPr marL="7589" marR="7589" marT="7589" marB="0" anchor="ctr"/>
                </a:tc>
                <a:extLst>
                  <a:ext uri="{0D108BD9-81ED-4DB2-BD59-A6C34878D82A}">
                    <a16:rowId xmlns:a16="http://schemas.microsoft.com/office/drawing/2014/main" val="1170669448"/>
                  </a:ext>
                </a:extLst>
              </a:tr>
              <a:tr h="24185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u="none" strike="noStrike" dirty="0">
                          <a:effectLst/>
                        </a:rPr>
                        <a:t>Математика. Начала математического анализа</a:t>
                      </a:r>
                      <a:endParaRPr lang="ru-RU" dirty="0"/>
                    </a:p>
                  </a:txBody>
                  <a:tcPr marL="7589" marR="7589" marT="7589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u="none" strike="noStrike" dirty="0">
                          <a:effectLst/>
                        </a:rPr>
                        <a:t>1</a:t>
                      </a:r>
                      <a:endParaRPr lang="ru-RU" dirty="0"/>
                    </a:p>
                  </a:txBody>
                  <a:tcPr marL="7589" marR="7589" marT="7589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u="none" strike="noStrike">
                          <a:effectLst/>
                        </a:rPr>
                        <a:t>1,13</a:t>
                      </a:r>
                      <a:endParaRPr lang="ru-RU" dirty="0"/>
                    </a:p>
                  </a:txBody>
                  <a:tcPr marL="7589" marR="7589" marT="7589" marB="0" anchor="ctr"/>
                </a:tc>
                <a:extLst>
                  <a:ext uri="{0D108BD9-81ED-4DB2-BD59-A6C34878D82A}">
                    <a16:rowId xmlns:a16="http://schemas.microsoft.com/office/drawing/2014/main" val="569613079"/>
                  </a:ext>
                </a:extLst>
              </a:tr>
              <a:tr h="41691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u="none" strike="noStrike" dirty="0">
                          <a:effectLst/>
                        </a:rPr>
                        <a:t>Математика. Расширение понятия числа: комплексные числа</a:t>
                      </a:r>
                      <a:endParaRPr lang="ru-RU" dirty="0"/>
                    </a:p>
                  </a:txBody>
                  <a:tcPr marL="7589" marR="7589" marT="7589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u="none" strike="noStrike" dirty="0">
                          <a:effectLst/>
                        </a:rPr>
                        <a:t>-</a:t>
                      </a:r>
                      <a:endParaRPr lang="ru-RU" dirty="0"/>
                    </a:p>
                  </a:txBody>
                  <a:tcPr marL="7589" marR="7589" marT="7589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u="none" strike="noStrike">
                          <a:effectLst/>
                        </a:rPr>
                        <a:t>0,5</a:t>
                      </a:r>
                      <a:endParaRPr lang="ru-RU" dirty="0"/>
                    </a:p>
                  </a:txBody>
                  <a:tcPr marL="7589" marR="7589" marT="7589" marB="0" anchor="ctr"/>
                </a:tc>
                <a:extLst>
                  <a:ext uri="{0D108BD9-81ED-4DB2-BD59-A6C34878D82A}">
                    <a16:rowId xmlns:a16="http://schemas.microsoft.com/office/drawing/2014/main" val="477347398"/>
                  </a:ext>
                </a:extLst>
              </a:tr>
              <a:tr h="24185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u="none" strike="noStrike" dirty="0">
                          <a:effectLst/>
                        </a:rPr>
                        <a:t>Математика. Основы теории вероятностей</a:t>
                      </a:r>
                      <a:endParaRPr lang="ru-RU" dirty="0"/>
                    </a:p>
                  </a:txBody>
                  <a:tcPr marL="7589" marR="7589" marT="7589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u="none" strike="noStrike" dirty="0">
                          <a:effectLst/>
                        </a:rPr>
                        <a:t>1</a:t>
                      </a:r>
                      <a:endParaRPr lang="ru-RU" dirty="0"/>
                    </a:p>
                  </a:txBody>
                  <a:tcPr marL="7589" marR="7589" marT="7589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u="none" strike="noStrike" dirty="0">
                          <a:effectLst/>
                        </a:rPr>
                        <a:t>1</a:t>
                      </a:r>
                      <a:endParaRPr lang="ru-RU" dirty="0"/>
                    </a:p>
                  </a:txBody>
                  <a:tcPr marL="7589" marR="7589" marT="7589" marB="0" anchor="ctr"/>
                </a:tc>
                <a:extLst>
                  <a:ext uri="{0D108BD9-81ED-4DB2-BD59-A6C34878D82A}">
                    <a16:rowId xmlns:a16="http://schemas.microsoft.com/office/drawing/2014/main" val="3210792205"/>
                  </a:ext>
                </a:extLst>
              </a:tr>
              <a:tr h="24185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u="none" strike="noStrike" dirty="0">
                          <a:effectLst/>
                        </a:rPr>
                        <a:t>Математика. Геометрия</a:t>
                      </a:r>
                      <a:endParaRPr lang="ru-RU" dirty="0"/>
                    </a:p>
                  </a:txBody>
                  <a:tcPr marL="7589" marR="7589" marT="7589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u="none" strike="noStrike">
                          <a:effectLst/>
                        </a:rPr>
                        <a:t>3</a:t>
                      </a:r>
                      <a:endParaRPr lang="ru-RU" dirty="0"/>
                    </a:p>
                  </a:txBody>
                  <a:tcPr marL="7589" marR="7589" marT="7589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u="none" strike="noStrike" dirty="0">
                          <a:effectLst/>
                        </a:rPr>
                        <a:t>3</a:t>
                      </a:r>
                      <a:endParaRPr lang="ru-RU" dirty="0"/>
                    </a:p>
                  </a:txBody>
                  <a:tcPr marL="7589" marR="7589" marT="7589" marB="0" anchor="ctr"/>
                </a:tc>
                <a:extLst>
                  <a:ext uri="{0D108BD9-81ED-4DB2-BD59-A6C34878D82A}">
                    <a16:rowId xmlns:a16="http://schemas.microsoft.com/office/drawing/2014/main" val="272314159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42401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751A8E-47F5-D4FB-C730-6048FEA67ED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FA39EF8B-FE3D-F45C-D7C5-6BA7496B44BF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51588" y="233629"/>
            <a:ext cx="2828926" cy="33368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pc="-25" dirty="0" err="1"/>
              <a:t>Проект</a:t>
            </a:r>
            <a:r>
              <a:rPr spc="-155" dirty="0"/>
              <a:t> </a:t>
            </a:r>
            <a:r>
              <a:rPr lang="ru-RU" spc="-155" dirty="0"/>
              <a:t/>
            </a:r>
            <a:br>
              <a:rPr lang="ru-RU" spc="-155" dirty="0"/>
            </a:br>
            <a:r>
              <a:rPr spc="-25" dirty="0" err="1"/>
              <a:t>учебного</a:t>
            </a:r>
            <a:r>
              <a:rPr spc="-25" dirty="0"/>
              <a:t> </a:t>
            </a:r>
            <a:r>
              <a:rPr spc="-10" dirty="0"/>
              <a:t>плана</a:t>
            </a:r>
          </a:p>
          <a:p>
            <a:pPr marL="12700" marR="285115">
              <a:lnSpc>
                <a:spcPct val="100000"/>
              </a:lnSpc>
              <a:spcBef>
                <a:spcPts val="5"/>
              </a:spcBef>
              <a:tabLst>
                <a:tab pos="1669414" algn="l"/>
              </a:tabLst>
            </a:pPr>
            <a:r>
              <a:rPr spc="-30" dirty="0"/>
              <a:t>10-</a:t>
            </a:r>
            <a:r>
              <a:rPr spc="-25" dirty="0"/>
              <a:t>11</a:t>
            </a:r>
            <a:r>
              <a:rPr lang="ru-RU" spc="-25" dirty="0"/>
              <a:t> М</a:t>
            </a:r>
            <a:br>
              <a:rPr lang="ru-RU" spc="-25" dirty="0"/>
            </a:br>
            <a:r>
              <a:rPr spc="-35" dirty="0" err="1"/>
              <a:t>класса</a:t>
            </a:r>
            <a:r>
              <a:rPr spc="-35" dirty="0"/>
              <a:t> </a:t>
            </a:r>
            <a:r>
              <a:rPr spc="-10" dirty="0"/>
              <a:t>(</a:t>
            </a:r>
            <a:r>
              <a:rPr lang="ru-RU" spc="-10" dirty="0"/>
              <a:t>Чаплыгина</a:t>
            </a:r>
            <a:r>
              <a:rPr spc="-10" dirty="0"/>
              <a:t>)</a:t>
            </a:r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80BF45FD-8CB5-C5A5-B7AF-DF6DA2AFA9F0}"/>
              </a:ext>
            </a:extLst>
          </p:cNvPr>
          <p:cNvSpPr txBox="1"/>
          <p:nvPr/>
        </p:nvSpPr>
        <p:spPr>
          <a:xfrm>
            <a:off x="151589" y="3561286"/>
            <a:ext cx="2828925" cy="149015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1115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chemeClr val="accent3">
                    <a:lumMod val="75000"/>
                  </a:schemeClr>
                </a:solidFill>
                <a:latin typeface="Calibri"/>
                <a:cs typeface="Calibri"/>
              </a:rPr>
              <a:t>202</a:t>
            </a:r>
            <a:r>
              <a:rPr lang="ru-RU" sz="2400" b="1" spc="-10" dirty="0">
                <a:solidFill>
                  <a:schemeClr val="accent3">
                    <a:lumMod val="75000"/>
                  </a:schemeClr>
                </a:solidFill>
                <a:latin typeface="Calibri"/>
                <a:cs typeface="Calibri"/>
              </a:rPr>
              <a:t>6</a:t>
            </a:r>
            <a:r>
              <a:rPr sz="2400" b="1" spc="-10" dirty="0">
                <a:solidFill>
                  <a:schemeClr val="accent3">
                    <a:lumMod val="75000"/>
                  </a:schemeClr>
                </a:solidFill>
                <a:latin typeface="Calibri"/>
                <a:cs typeface="Calibri"/>
              </a:rPr>
              <a:t>-</a:t>
            </a:r>
            <a:r>
              <a:rPr sz="2400" b="1" dirty="0">
                <a:solidFill>
                  <a:schemeClr val="accent3">
                    <a:lumMod val="75000"/>
                  </a:schemeClr>
                </a:solidFill>
                <a:latin typeface="Calibri"/>
                <a:cs typeface="Calibri"/>
              </a:rPr>
              <a:t>202</a:t>
            </a:r>
            <a:r>
              <a:rPr lang="ru-RU" sz="2400" b="1" dirty="0">
                <a:solidFill>
                  <a:schemeClr val="accent3">
                    <a:lumMod val="75000"/>
                  </a:schemeClr>
                </a:solidFill>
                <a:latin typeface="Calibri"/>
                <a:cs typeface="Calibri"/>
              </a:rPr>
              <a:t>8</a:t>
            </a:r>
            <a:r>
              <a:rPr sz="2400" b="1" dirty="0">
                <a:solidFill>
                  <a:schemeClr val="accent3">
                    <a:lumMod val="75000"/>
                  </a:schemeClr>
                </a:solidFill>
                <a:latin typeface="Calibri"/>
                <a:cs typeface="Calibri"/>
              </a:rPr>
              <a:t> </a:t>
            </a:r>
            <a:r>
              <a:rPr sz="2400" b="1" spc="-20" dirty="0" err="1">
                <a:solidFill>
                  <a:schemeClr val="accent3">
                    <a:lumMod val="75000"/>
                  </a:schemeClr>
                </a:solidFill>
                <a:latin typeface="Calibri"/>
                <a:cs typeface="Calibri"/>
              </a:rPr>
              <a:t>годы</a:t>
            </a:r>
            <a:r>
              <a:rPr sz="2400" b="1" spc="-20" dirty="0">
                <a:solidFill>
                  <a:schemeClr val="accent3">
                    <a:lumMod val="75000"/>
                  </a:schemeClr>
                </a:solidFill>
                <a:latin typeface="Calibri"/>
                <a:cs typeface="Calibri"/>
              </a:rPr>
              <a:t> </a:t>
            </a:r>
            <a:r>
              <a:rPr lang="ru-RU" sz="2400" b="1" dirty="0">
                <a:solidFill>
                  <a:schemeClr val="accent3">
                    <a:lumMod val="75000"/>
                  </a:schemeClr>
                </a:solidFill>
                <a:latin typeface="Calibri"/>
                <a:cs typeface="Calibri"/>
              </a:rPr>
              <a:t>Профильный математический класс</a:t>
            </a:r>
            <a:endParaRPr sz="2400" dirty="0">
              <a:solidFill>
                <a:schemeClr val="accent3">
                  <a:lumMod val="75000"/>
                </a:schemeClr>
              </a:solidFill>
              <a:latin typeface="Calibri"/>
              <a:cs typeface="Calibri"/>
            </a:endParaRPr>
          </a:p>
        </p:txBody>
      </p:sp>
      <p:grpSp>
        <p:nvGrpSpPr>
          <p:cNvPr id="21" name="Группа 20">
            <a:extLst>
              <a:ext uri="{FF2B5EF4-FFF2-40B4-BE49-F238E27FC236}">
                <a16:creationId xmlns:a16="http://schemas.microsoft.com/office/drawing/2014/main" id="{6DC4822C-B1A8-9301-2DB4-792334900CA3}"/>
              </a:ext>
            </a:extLst>
          </p:cNvPr>
          <p:cNvGrpSpPr/>
          <p:nvPr/>
        </p:nvGrpSpPr>
        <p:grpSpPr>
          <a:xfrm>
            <a:off x="1082039" y="5051438"/>
            <a:ext cx="1560830" cy="1260475"/>
            <a:chOff x="1082039" y="5051438"/>
            <a:chExt cx="1560830" cy="1260475"/>
          </a:xfrm>
        </p:grpSpPr>
        <p:sp>
          <p:nvSpPr>
            <p:cNvPr id="11" name="object 11">
              <a:extLst>
                <a:ext uri="{FF2B5EF4-FFF2-40B4-BE49-F238E27FC236}">
                  <a16:creationId xmlns:a16="http://schemas.microsoft.com/office/drawing/2014/main" id="{D41BA796-F1B3-7C38-4819-54F0C594926F}"/>
                </a:ext>
              </a:extLst>
            </p:cNvPr>
            <p:cNvSpPr/>
            <p:nvPr/>
          </p:nvSpPr>
          <p:spPr>
            <a:xfrm>
              <a:off x="1082039" y="5055108"/>
              <a:ext cx="1560830" cy="259079"/>
            </a:xfrm>
            <a:custGeom>
              <a:avLst/>
              <a:gdLst/>
              <a:ahLst/>
              <a:cxnLst/>
              <a:rect l="l" t="t" r="r" b="b"/>
              <a:pathLst>
                <a:path w="1560830" h="259079">
                  <a:moveTo>
                    <a:pt x="1410080" y="0"/>
                  </a:moveTo>
                  <a:lnTo>
                    <a:pt x="150494" y="0"/>
                  </a:lnTo>
                  <a:lnTo>
                    <a:pt x="0" y="259080"/>
                  </a:lnTo>
                  <a:lnTo>
                    <a:pt x="1560576" y="259080"/>
                  </a:lnTo>
                  <a:lnTo>
                    <a:pt x="1410080" y="0"/>
                  </a:lnTo>
                  <a:close/>
                </a:path>
              </a:pathLst>
            </a:custGeom>
            <a:solidFill>
              <a:srgbClr val="0725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20" name="Группа 19">
              <a:extLst>
                <a:ext uri="{FF2B5EF4-FFF2-40B4-BE49-F238E27FC236}">
                  <a16:creationId xmlns:a16="http://schemas.microsoft.com/office/drawing/2014/main" id="{576C85A9-9C28-A35C-29DA-B5665A273142}"/>
                </a:ext>
              </a:extLst>
            </p:cNvPr>
            <p:cNvGrpSpPr/>
            <p:nvPr/>
          </p:nvGrpSpPr>
          <p:grpSpPr>
            <a:xfrm>
              <a:off x="1232216" y="5051438"/>
              <a:ext cx="1260475" cy="1260475"/>
              <a:chOff x="3648772" y="1374011"/>
              <a:chExt cx="1260475" cy="1260475"/>
            </a:xfrm>
          </p:grpSpPr>
          <p:sp>
            <p:nvSpPr>
              <p:cNvPr id="17" name="object 14">
                <a:extLst>
                  <a:ext uri="{FF2B5EF4-FFF2-40B4-BE49-F238E27FC236}">
                    <a16:creationId xmlns:a16="http://schemas.microsoft.com/office/drawing/2014/main" id="{AFABA01F-F95F-BAEA-595F-99F7A25A4397}"/>
                  </a:ext>
                </a:extLst>
              </p:cNvPr>
              <p:cNvSpPr/>
              <p:nvPr/>
            </p:nvSpPr>
            <p:spPr>
              <a:xfrm>
                <a:off x="3648772" y="1374011"/>
                <a:ext cx="1260475" cy="1260475"/>
              </a:xfrm>
              <a:custGeom>
                <a:avLst/>
                <a:gdLst/>
                <a:ahLst/>
                <a:cxnLst/>
                <a:rect l="l" t="t" r="r" b="b"/>
                <a:pathLst>
                  <a:path w="1260475" h="1260475">
                    <a:moveTo>
                      <a:pt x="1260348" y="0"/>
                    </a:moveTo>
                    <a:lnTo>
                      <a:pt x="0" y="0"/>
                    </a:lnTo>
                    <a:lnTo>
                      <a:pt x="0" y="630174"/>
                    </a:lnTo>
                    <a:lnTo>
                      <a:pt x="1728" y="677197"/>
                    </a:lnTo>
                    <a:lnTo>
                      <a:pt x="6833" y="723283"/>
                    </a:lnTo>
                    <a:lnTo>
                      <a:pt x="15193" y="768310"/>
                    </a:lnTo>
                    <a:lnTo>
                      <a:pt x="26685" y="812156"/>
                    </a:lnTo>
                    <a:lnTo>
                      <a:pt x="41187" y="854698"/>
                    </a:lnTo>
                    <a:lnTo>
                      <a:pt x="58578" y="895815"/>
                    </a:lnTo>
                    <a:lnTo>
                      <a:pt x="78736" y="935385"/>
                    </a:lnTo>
                    <a:lnTo>
                      <a:pt x="101538" y="973285"/>
                    </a:lnTo>
                    <a:lnTo>
                      <a:pt x="126863" y="1009395"/>
                    </a:lnTo>
                    <a:lnTo>
                      <a:pt x="154589" y="1043591"/>
                    </a:lnTo>
                    <a:lnTo>
                      <a:pt x="184594" y="1075753"/>
                    </a:lnTo>
                    <a:lnTo>
                      <a:pt x="216756" y="1105758"/>
                    </a:lnTo>
                    <a:lnTo>
                      <a:pt x="250952" y="1133484"/>
                    </a:lnTo>
                    <a:lnTo>
                      <a:pt x="287062" y="1158809"/>
                    </a:lnTo>
                    <a:lnTo>
                      <a:pt x="324962" y="1181611"/>
                    </a:lnTo>
                    <a:lnTo>
                      <a:pt x="364532" y="1201769"/>
                    </a:lnTo>
                    <a:lnTo>
                      <a:pt x="405649" y="1219160"/>
                    </a:lnTo>
                    <a:lnTo>
                      <a:pt x="448191" y="1233662"/>
                    </a:lnTo>
                    <a:lnTo>
                      <a:pt x="492037" y="1245154"/>
                    </a:lnTo>
                    <a:lnTo>
                      <a:pt x="537064" y="1253514"/>
                    </a:lnTo>
                    <a:lnTo>
                      <a:pt x="583150" y="1258619"/>
                    </a:lnTo>
                    <a:lnTo>
                      <a:pt x="630174" y="1260348"/>
                    </a:lnTo>
                    <a:lnTo>
                      <a:pt x="677197" y="1258619"/>
                    </a:lnTo>
                    <a:lnTo>
                      <a:pt x="723283" y="1253514"/>
                    </a:lnTo>
                    <a:lnTo>
                      <a:pt x="768310" y="1245154"/>
                    </a:lnTo>
                    <a:lnTo>
                      <a:pt x="812156" y="1233662"/>
                    </a:lnTo>
                    <a:lnTo>
                      <a:pt x="854698" y="1219160"/>
                    </a:lnTo>
                    <a:lnTo>
                      <a:pt x="895815" y="1201769"/>
                    </a:lnTo>
                    <a:lnTo>
                      <a:pt x="935385" y="1181611"/>
                    </a:lnTo>
                    <a:lnTo>
                      <a:pt x="973285" y="1158809"/>
                    </a:lnTo>
                    <a:lnTo>
                      <a:pt x="1009395" y="1133484"/>
                    </a:lnTo>
                    <a:lnTo>
                      <a:pt x="1043591" y="1105758"/>
                    </a:lnTo>
                    <a:lnTo>
                      <a:pt x="1075753" y="1075753"/>
                    </a:lnTo>
                    <a:lnTo>
                      <a:pt x="1105758" y="1043591"/>
                    </a:lnTo>
                    <a:lnTo>
                      <a:pt x="1133484" y="1009395"/>
                    </a:lnTo>
                    <a:lnTo>
                      <a:pt x="1158809" y="973285"/>
                    </a:lnTo>
                    <a:lnTo>
                      <a:pt x="1181611" y="935385"/>
                    </a:lnTo>
                    <a:lnTo>
                      <a:pt x="1201769" y="895815"/>
                    </a:lnTo>
                    <a:lnTo>
                      <a:pt x="1219160" y="854698"/>
                    </a:lnTo>
                    <a:lnTo>
                      <a:pt x="1233662" y="812156"/>
                    </a:lnTo>
                    <a:lnTo>
                      <a:pt x="1245154" y="768310"/>
                    </a:lnTo>
                    <a:lnTo>
                      <a:pt x="1253514" y="723283"/>
                    </a:lnTo>
                    <a:lnTo>
                      <a:pt x="1258619" y="677197"/>
                    </a:lnTo>
                    <a:lnTo>
                      <a:pt x="1260348" y="630174"/>
                    </a:lnTo>
                    <a:lnTo>
                      <a:pt x="1260348" y="0"/>
                    </a:lnTo>
                    <a:close/>
                  </a:path>
                </a:pathLst>
              </a:custGeom>
              <a:solidFill>
                <a:schemeClr val="accent3">
                  <a:lumMod val="60000"/>
                  <a:lumOff val="40000"/>
                </a:schemeClr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8" name="Овал 17">
                <a:extLst>
                  <a:ext uri="{FF2B5EF4-FFF2-40B4-BE49-F238E27FC236}">
                    <a16:creationId xmlns:a16="http://schemas.microsoft.com/office/drawing/2014/main" id="{5C359709-3EDD-69D0-93A0-E76C78F23FE8}"/>
                  </a:ext>
                </a:extLst>
              </p:cNvPr>
              <p:cNvSpPr/>
              <p:nvPr/>
            </p:nvSpPr>
            <p:spPr>
              <a:xfrm>
                <a:off x="3810000" y="1523235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pic>
            <p:nvPicPr>
              <p:cNvPr id="19" name="Рисунок 18">
                <a:extLst>
                  <a:ext uri="{FF2B5EF4-FFF2-40B4-BE49-F238E27FC236}">
                    <a16:creationId xmlns:a16="http://schemas.microsoft.com/office/drawing/2014/main" id="{026ECAD7-0233-E766-DA1C-8F9832D0C18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</a:blip>
              <a:stretch/>
            </p:blipFill>
            <p:spPr bwMode="auto">
              <a:xfrm>
                <a:off x="3787775" y="1697795"/>
                <a:ext cx="1007093" cy="567325"/>
              </a:xfrm>
              <a:prstGeom prst="rect">
                <a:avLst/>
              </a:prstGeom>
            </p:spPr>
          </p:pic>
        </p:grpSp>
      </p:grpSp>
      <p:graphicFrame>
        <p:nvGraphicFramePr>
          <p:cNvPr id="22" name="Таблица 21">
            <a:extLst>
              <a:ext uri="{FF2B5EF4-FFF2-40B4-BE49-F238E27FC236}">
                <a16:creationId xmlns:a16="http://schemas.microsoft.com/office/drawing/2014/main" id="{DD3A4CF7-354B-2ECF-0588-62120CD0AC5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60900542"/>
              </p:ext>
            </p:extLst>
          </p:nvPr>
        </p:nvGraphicFramePr>
        <p:xfrm>
          <a:off x="2774615" y="439380"/>
          <a:ext cx="9327878" cy="4384966"/>
        </p:xfrm>
        <a:graphic>
          <a:graphicData uri="http://schemas.openxmlformats.org/drawingml/2006/table">
            <a:tbl>
              <a:tblPr bandRow="1">
                <a:tableStyleId>{0505E3EF-67EA-436B-97B2-0124C06EBD24}</a:tableStyleId>
              </a:tblPr>
              <a:tblGrid>
                <a:gridCol w="2432717">
                  <a:extLst>
                    <a:ext uri="{9D8B030D-6E8A-4147-A177-3AD203B41FA5}">
                      <a16:colId xmlns:a16="http://schemas.microsoft.com/office/drawing/2014/main" val="132699443"/>
                    </a:ext>
                  </a:extLst>
                </a:gridCol>
                <a:gridCol w="5376204">
                  <a:extLst>
                    <a:ext uri="{9D8B030D-6E8A-4147-A177-3AD203B41FA5}">
                      <a16:colId xmlns:a16="http://schemas.microsoft.com/office/drawing/2014/main" val="1170465679"/>
                    </a:ext>
                  </a:extLst>
                </a:gridCol>
                <a:gridCol w="790618">
                  <a:extLst>
                    <a:ext uri="{9D8B030D-6E8A-4147-A177-3AD203B41FA5}">
                      <a16:colId xmlns:a16="http://schemas.microsoft.com/office/drawing/2014/main" val="752155557"/>
                    </a:ext>
                  </a:extLst>
                </a:gridCol>
                <a:gridCol w="728339">
                  <a:extLst>
                    <a:ext uri="{9D8B030D-6E8A-4147-A177-3AD203B41FA5}">
                      <a16:colId xmlns:a16="http://schemas.microsoft.com/office/drawing/2014/main" val="3686980381"/>
                    </a:ext>
                  </a:extLst>
                </a:gridCol>
              </a:tblGrid>
              <a:tr h="635988"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2000" u="none" strike="noStrike" dirty="0">
                          <a:effectLst/>
                        </a:rPr>
                        <a:t>Предметные области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9" marR="7589" marT="7589" marB="0" anchor="ctr"/>
                </a:tc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2000" u="none" strike="noStrike" dirty="0">
                          <a:effectLst/>
                        </a:rPr>
                        <a:t>Учебные предметы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9" marR="7589" marT="7589" marB="0" anchor="ctr"/>
                </a:tc>
                <a:tc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2000" u="none" strike="noStrike" dirty="0">
                          <a:effectLst/>
                        </a:rPr>
                        <a:t>Кол-во часов в неделю/год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9" marR="7589" marT="7589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4881515"/>
                  </a:ext>
                </a:extLst>
              </a:tr>
              <a:tr h="2303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u="none" strike="noStrike" dirty="0">
                          <a:effectLst/>
                        </a:rPr>
                        <a:t>10М</a:t>
                      </a:r>
                      <a:endParaRPr lang="ru-RU" dirty="0"/>
                    </a:p>
                  </a:txBody>
                  <a:tcPr marL="7589" marR="7589" marT="7589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u="none" strike="noStrike" dirty="0">
                          <a:effectLst/>
                        </a:rPr>
                        <a:t>11М</a:t>
                      </a:r>
                      <a:endParaRPr lang="ru-RU" dirty="0"/>
                    </a:p>
                  </a:txBody>
                  <a:tcPr marL="7589" marR="7589" marT="7589" marB="0" anchor="ctr"/>
                </a:tc>
                <a:extLst>
                  <a:ext uri="{0D108BD9-81ED-4DB2-BD59-A6C34878D82A}">
                    <a16:rowId xmlns:a16="http://schemas.microsoft.com/office/drawing/2014/main" val="2083959858"/>
                  </a:ext>
                </a:extLst>
              </a:tr>
              <a:tr h="230340">
                <a:tc gridSpan="4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2000" u="none" strike="noStrike" dirty="0">
                          <a:effectLst/>
                        </a:rPr>
                        <a:t>1. Обязательная часть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9" marR="7589" marT="7589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9976024"/>
                  </a:ext>
                </a:extLst>
              </a:tr>
              <a:tr h="241857">
                <a:tc rowSpan="8"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ru-RU" sz="2000" u="none" strike="noStrike" dirty="0">
                          <a:effectLst/>
                        </a:rPr>
                        <a:t>Математика и информатика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9" marR="7589" marT="7589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Информатика. Кодирование информации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0,48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94070320"/>
                  </a:ext>
                </a:extLst>
              </a:tr>
              <a:tr h="24185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Информатика. Математические объекты информатики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0,52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0,5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47599087"/>
                  </a:ext>
                </a:extLst>
              </a:tr>
              <a:tr h="24185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Информатика. Цифровые технологии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0,48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0,5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70669448"/>
                  </a:ext>
                </a:extLst>
              </a:tr>
              <a:tr h="24185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Информатика. Компьютерное моделирование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0,5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569613079"/>
                  </a:ext>
                </a:extLst>
              </a:tr>
              <a:tr h="41691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Информатика. Алгоритмизация и программирование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1,52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77347398"/>
                  </a:ext>
                </a:extLst>
              </a:tr>
              <a:tr h="24185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Информатика. Теория алгоритмов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210792205"/>
                  </a:ext>
                </a:extLst>
              </a:tr>
              <a:tr h="24185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Информатика. Программирование на Пайтон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0,5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723141595"/>
                  </a:ext>
                </a:extLst>
              </a:tr>
              <a:tr h="24185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Информатика. Кодирование информации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0,48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421721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838823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DE8B61-9EE5-2F56-7C4F-7B277CB8D5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AC884E1D-BBA8-0138-372F-C69D98D092FB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51588" y="233629"/>
            <a:ext cx="2828926" cy="33368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pc="-25" dirty="0" err="1"/>
              <a:t>Проект</a:t>
            </a:r>
            <a:r>
              <a:rPr spc="-155" dirty="0"/>
              <a:t> </a:t>
            </a:r>
            <a:r>
              <a:rPr lang="ru-RU" spc="-155" dirty="0"/>
              <a:t/>
            </a:r>
            <a:br>
              <a:rPr lang="ru-RU" spc="-155" dirty="0"/>
            </a:br>
            <a:r>
              <a:rPr spc="-25" dirty="0" err="1"/>
              <a:t>учебного</a:t>
            </a:r>
            <a:r>
              <a:rPr spc="-25" dirty="0"/>
              <a:t> </a:t>
            </a:r>
            <a:r>
              <a:rPr spc="-10" dirty="0"/>
              <a:t>плана</a:t>
            </a:r>
          </a:p>
          <a:p>
            <a:pPr marL="12700" marR="285115">
              <a:lnSpc>
                <a:spcPct val="100000"/>
              </a:lnSpc>
              <a:spcBef>
                <a:spcPts val="5"/>
              </a:spcBef>
              <a:tabLst>
                <a:tab pos="1669414" algn="l"/>
              </a:tabLst>
            </a:pPr>
            <a:r>
              <a:rPr spc="-30" dirty="0"/>
              <a:t>10-</a:t>
            </a:r>
            <a:r>
              <a:rPr spc="-25" dirty="0"/>
              <a:t>11</a:t>
            </a:r>
            <a:r>
              <a:rPr lang="ru-RU" spc="-25" dirty="0"/>
              <a:t> М</a:t>
            </a:r>
            <a:br>
              <a:rPr lang="ru-RU" spc="-25" dirty="0"/>
            </a:br>
            <a:r>
              <a:rPr spc="-35" dirty="0" err="1"/>
              <a:t>класса</a:t>
            </a:r>
            <a:r>
              <a:rPr spc="-35" dirty="0"/>
              <a:t> </a:t>
            </a:r>
            <a:r>
              <a:rPr spc="-10" dirty="0"/>
              <a:t>(</a:t>
            </a:r>
            <a:r>
              <a:rPr lang="ru-RU" spc="-10" dirty="0"/>
              <a:t>Чаплыгина</a:t>
            </a:r>
            <a:r>
              <a:rPr spc="-10" dirty="0"/>
              <a:t>)</a:t>
            </a:r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6F775453-AC53-4C8B-F477-1BC8D4912CC1}"/>
              </a:ext>
            </a:extLst>
          </p:cNvPr>
          <p:cNvSpPr txBox="1"/>
          <p:nvPr/>
        </p:nvSpPr>
        <p:spPr>
          <a:xfrm>
            <a:off x="151589" y="3561286"/>
            <a:ext cx="2828925" cy="149015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1115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chemeClr val="accent3">
                    <a:lumMod val="75000"/>
                  </a:schemeClr>
                </a:solidFill>
                <a:latin typeface="Calibri"/>
                <a:cs typeface="Calibri"/>
              </a:rPr>
              <a:t>202</a:t>
            </a:r>
            <a:r>
              <a:rPr lang="ru-RU" sz="2400" b="1" spc="-10" dirty="0">
                <a:solidFill>
                  <a:schemeClr val="accent3">
                    <a:lumMod val="75000"/>
                  </a:schemeClr>
                </a:solidFill>
                <a:latin typeface="Calibri"/>
                <a:cs typeface="Calibri"/>
              </a:rPr>
              <a:t>6</a:t>
            </a:r>
            <a:r>
              <a:rPr sz="2400" b="1" spc="-10" dirty="0">
                <a:solidFill>
                  <a:schemeClr val="accent3">
                    <a:lumMod val="75000"/>
                  </a:schemeClr>
                </a:solidFill>
                <a:latin typeface="Calibri"/>
                <a:cs typeface="Calibri"/>
              </a:rPr>
              <a:t>-</a:t>
            </a:r>
            <a:r>
              <a:rPr sz="2400" b="1" dirty="0">
                <a:solidFill>
                  <a:schemeClr val="accent3">
                    <a:lumMod val="75000"/>
                  </a:schemeClr>
                </a:solidFill>
                <a:latin typeface="Calibri"/>
                <a:cs typeface="Calibri"/>
              </a:rPr>
              <a:t>202</a:t>
            </a:r>
            <a:r>
              <a:rPr lang="ru-RU" sz="2400" b="1" dirty="0">
                <a:solidFill>
                  <a:schemeClr val="accent3">
                    <a:lumMod val="75000"/>
                  </a:schemeClr>
                </a:solidFill>
                <a:latin typeface="Calibri"/>
                <a:cs typeface="Calibri"/>
              </a:rPr>
              <a:t>8</a:t>
            </a:r>
            <a:r>
              <a:rPr sz="2400" b="1" dirty="0">
                <a:solidFill>
                  <a:schemeClr val="accent3">
                    <a:lumMod val="75000"/>
                  </a:schemeClr>
                </a:solidFill>
                <a:latin typeface="Calibri"/>
                <a:cs typeface="Calibri"/>
              </a:rPr>
              <a:t> </a:t>
            </a:r>
            <a:r>
              <a:rPr sz="2400" b="1" spc="-20" dirty="0" err="1">
                <a:solidFill>
                  <a:schemeClr val="accent3">
                    <a:lumMod val="75000"/>
                  </a:schemeClr>
                </a:solidFill>
                <a:latin typeface="Calibri"/>
                <a:cs typeface="Calibri"/>
              </a:rPr>
              <a:t>годы</a:t>
            </a:r>
            <a:r>
              <a:rPr sz="2400" b="1" spc="-20" dirty="0">
                <a:solidFill>
                  <a:schemeClr val="accent3">
                    <a:lumMod val="75000"/>
                  </a:schemeClr>
                </a:solidFill>
                <a:latin typeface="Calibri"/>
                <a:cs typeface="Calibri"/>
              </a:rPr>
              <a:t> </a:t>
            </a:r>
            <a:r>
              <a:rPr lang="ru-RU" sz="2400" b="1" dirty="0">
                <a:solidFill>
                  <a:schemeClr val="accent3">
                    <a:lumMod val="75000"/>
                  </a:schemeClr>
                </a:solidFill>
                <a:latin typeface="Calibri"/>
                <a:cs typeface="Calibri"/>
              </a:rPr>
              <a:t>Профильный математический класс</a:t>
            </a:r>
            <a:endParaRPr sz="2400" dirty="0">
              <a:solidFill>
                <a:schemeClr val="accent3">
                  <a:lumMod val="75000"/>
                </a:schemeClr>
              </a:solidFill>
              <a:latin typeface="Calibri"/>
              <a:cs typeface="Calibri"/>
            </a:endParaRPr>
          </a:p>
        </p:txBody>
      </p:sp>
      <p:grpSp>
        <p:nvGrpSpPr>
          <p:cNvPr id="21" name="Группа 20">
            <a:extLst>
              <a:ext uri="{FF2B5EF4-FFF2-40B4-BE49-F238E27FC236}">
                <a16:creationId xmlns:a16="http://schemas.microsoft.com/office/drawing/2014/main" id="{6E6716A3-F224-5408-C724-8EA2E9D2D889}"/>
              </a:ext>
            </a:extLst>
          </p:cNvPr>
          <p:cNvGrpSpPr/>
          <p:nvPr/>
        </p:nvGrpSpPr>
        <p:grpSpPr>
          <a:xfrm>
            <a:off x="1082039" y="5051438"/>
            <a:ext cx="1560830" cy="1260475"/>
            <a:chOff x="1082039" y="5051438"/>
            <a:chExt cx="1560830" cy="1260475"/>
          </a:xfrm>
        </p:grpSpPr>
        <p:sp>
          <p:nvSpPr>
            <p:cNvPr id="11" name="object 11">
              <a:extLst>
                <a:ext uri="{FF2B5EF4-FFF2-40B4-BE49-F238E27FC236}">
                  <a16:creationId xmlns:a16="http://schemas.microsoft.com/office/drawing/2014/main" id="{C59D4415-D8E0-03D4-D5B6-62A9FA450AF4}"/>
                </a:ext>
              </a:extLst>
            </p:cNvPr>
            <p:cNvSpPr/>
            <p:nvPr/>
          </p:nvSpPr>
          <p:spPr>
            <a:xfrm>
              <a:off x="1082039" y="5055108"/>
              <a:ext cx="1560830" cy="259079"/>
            </a:xfrm>
            <a:custGeom>
              <a:avLst/>
              <a:gdLst/>
              <a:ahLst/>
              <a:cxnLst/>
              <a:rect l="l" t="t" r="r" b="b"/>
              <a:pathLst>
                <a:path w="1560830" h="259079">
                  <a:moveTo>
                    <a:pt x="1410080" y="0"/>
                  </a:moveTo>
                  <a:lnTo>
                    <a:pt x="150494" y="0"/>
                  </a:lnTo>
                  <a:lnTo>
                    <a:pt x="0" y="259080"/>
                  </a:lnTo>
                  <a:lnTo>
                    <a:pt x="1560576" y="259080"/>
                  </a:lnTo>
                  <a:lnTo>
                    <a:pt x="1410080" y="0"/>
                  </a:lnTo>
                  <a:close/>
                </a:path>
              </a:pathLst>
            </a:custGeom>
            <a:solidFill>
              <a:srgbClr val="0725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20" name="Группа 19">
              <a:extLst>
                <a:ext uri="{FF2B5EF4-FFF2-40B4-BE49-F238E27FC236}">
                  <a16:creationId xmlns:a16="http://schemas.microsoft.com/office/drawing/2014/main" id="{334FCB97-13B8-5A9F-8A13-394E39E18C19}"/>
                </a:ext>
              </a:extLst>
            </p:cNvPr>
            <p:cNvGrpSpPr/>
            <p:nvPr/>
          </p:nvGrpSpPr>
          <p:grpSpPr>
            <a:xfrm>
              <a:off x="1232216" y="5051438"/>
              <a:ext cx="1260475" cy="1260475"/>
              <a:chOff x="3648772" y="1374011"/>
              <a:chExt cx="1260475" cy="1260475"/>
            </a:xfrm>
          </p:grpSpPr>
          <p:sp>
            <p:nvSpPr>
              <p:cNvPr id="17" name="object 14">
                <a:extLst>
                  <a:ext uri="{FF2B5EF4-FFF2-40B4-BE49-F238E27FC236}">
                    <a16:creationId xmlns:a16="http://schemas.microsoft.com/office/drawing/2014/main" id="{75A3EF4F-456A-4CC6-2026-AF04C10414E1}"/>
                  </a:ext>
                </a:extLst>
              </p:cNvPr>
              <p:cNvSpPr/>
              <p:nvPr/>
            </p:nvSpPr>
            <p:spPr>
              <a:xfrm>
                <a:off x="3648772" y="1374011"/>
                <a:ext cx="1260475" cy="1260475"/>
              </a:xfrm>
              <a:custGeom>
                <a:avLst/>
                <a:gdLst/>
                <a:ahLst/>
                <a:cxnLst/>
                <a:rect l="l" t="t" r="r" b="b"/>
                <a:pathLst>
                  <a:path w="1260475" h="1260475">
                    <a:moveTo>
                      <a:pt x="1260348" y="0"/>
                    </a:moveTo>
                    <a:lnTo>
                      <a:pt x="0" y="0"/>
                    </a:lnTo>
                    <a:lnTo>
                      <a:pt x="0" y="630174"/>
                    </a:lnTo>
                    <a:lnTo>
                      <a:pt x="1728" y="677197"/>
                    </a:lnTo>
                    <a:lnTo>
                      <a:pt x="6833" y="723283"/>
                    </a:lnTo>
                    <a:lnTo>
                      <a:pt x="15193" y="768310"/>
                    </a:lnTo>
                    <a:lnTo>
                      <a:pt x="26685" y="812156"/>
                    </a:lnTo>
                    <a:lnTo>
                      <a:pt x="41187" y="854698"/>
                    </a:lnTo>
                    <a:lnTo>
                      <a:pt x="58578" y="895815"/>
                    </a:lnTo>
                    <a:lnTo>
                      <a:pt x="78736" y="935385"/>
                    </a:lnTo>
                    <a:lnTo>
                      <a:pt x="101538" y="973285"/>
                    </a:lnTo>
                    <a:lnTo>
                      <a:pt x="126863" y="1009395"/>
                    </a:lnTo>
                    <a:lnTo>
                      <a:pt x="154589" y="1043591"/>
                    </a:lnTo>
                    <a:lnTo>
                      <a:pt x="184594" y="1075753"/>
                    </a:lnTo>
                    <a:lnTo>
                      <a:pt x="216756" y="1105758"/>
                    </a:lnTo>
                    <a:lnTo>
                      <a:pt x="250952" y="1133484"/>
                    </a:lnTo>
                    <a:lnTo>
                      <a:pt x="287062" y="1158809"/>
                    </a:lnTo>
                    <a:lnTo>
                      <a:pt x="324962" y="1181611"/>
                    </a:lnTo>
                    <a:lnTo>
                      <a:pt x="364532" y="1201769"/>
                    </a:lnTo>
                    <a:lnTo>
                      <a:pt x="405649" y="1219160"/>
                    </a:lnTo>
                    <a:lnTo>
                      <a:pt x="448191" y="1233662"/>
                    </a:lnTo>
                    <a:lnTo>
                      <a:pt x="492037" y="1245154"/>
                    </a:lnTo>
                    <a:lnTo>
                      <a:pt x="537064" y="1253514"/>
                    </a:lnTo>
                    <a:lnTo>
                      <a:pt x="583150" y="1258619"/>
                    </a:lnTo>
                    <a:lnTo>
                      <a:pt x="630174" y="1260348"/>
                    </a:lnTo>
                    <a:lnTo>
                      <a:pt x="677197" y="1258619"/>
                    </a:lnTo>
                    <a:lnTo>
                      <a:pt x="723283" y="1253514"/>
                    </a:lnTo>
                    <a:lnTo>
                      <a:pt x="768310" y="1245154"/>
                    </a:lnTo>
                    <a:lnTo>
                      <a:pt x="812156" y="1233662"/>
                    </a:lnTo>
                    <a:lnTo>
                      <a:pt x="854698" y="1219160"/>
                    </a:lnTo>
                    <a:lnTo>
                      <a:pt x="895815" y="1201769"/>
                    </a:lnTo>
                    <a:lnTo>
                      <a:pt x="935385" y="1181611"/>
                    </a:lnTo>
                    <a:lnTo>
                      <a:pt x="973285" y="1158809"/>
                    </a:lnTo>
                    <a:lnTo>
                      <a:pt x="1009395" y="1133484"/>
                    </a:lnTo>
                    <a:lnTo>
                      <a:pt x="1043591" y="1105758"/>
                    </a:lnTo>
                    <a:lnTo>
                      <a:pt x="1075753" y="1075753"/>
                    </a:lnTo>
                    <a:lnTo>
                      <a:pt x="1105758" y="1043591"/>
                    </a:lnTo>
                    <a:lnTo>
                      <a:pt x="1133484" y="1009395"/>
                    </a:lnTo>
                    <a:lnTo>
                      <a:pt x="1158809" y="973285"/>
                    </a:lnTo>
                    <a:lnTo>
                      <a:pt x="1181611" y="935385"/>
                    </a:lnTo>
                    <a:lnTo>
                      <a:pt x="1201769" y="895815"/>
                    </a:lnTo>
                    <a:lnTo>
                      <a:pt x="1219160" y="854698"/>
                    </a:lnTo>
                    <a:lnTo>
                      <a:pt x="1233662" y="812156"/>
                    </a:lnTo>
                    <a:lnTo>
                      <a:pt x="1245154" y="768310"/>
                    </a:lnTo>
                    <a:lnTo>
                      <a:pt x="1253514" y="723283"/>
                    </a:lnTo>
                    <a:lnTo>
                      <a:pt x="1258619" y="677197"/>
                    </a:lnTo>
                    <a:lnTo>
                      <a:pt x="1260348" y="630174"/>
                    </a:lnTo>
                    <a:lnTo>
                      <a:pt x="1260348" y="0"/>
                    </a:lnTo>
                    <a:close/>
                  </a:path>
                </a:pathLst>
              </a:custGeom>
              <a:solidFill>
                <a:schemeClr val="accent3">
                  <a:lumMod val="60000"/>
                  <a:lumOff val="40000"/>
                </a:schemeClr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8" name="Овал 17">
                <a:extLst>
                  <a:ext uri="{FF2B5EF4-FFF2-40B4-BE49-F238E27FC236}">
                    <a16:creationId xmlns:a16="http://schemas.microsoft.com/office/drawing/2014/main" id="{48D56D3C-FA15-4844-F6F2-C5EEC3178BE8}"/>
                  </a:ext>
                </a:extLst>
              </p:cNvPr>
              <p:cNvSpPr/>
              <p:nvPr/>
            </p:nvSpPr>
            <p:spPr>
              <a:xfrm>
                <a:off x="3810000" y="1523235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pic>
            <p:nvPicPr>
              <p:cNvPr id="19" name="Рисунок 18">
                <a:extLst>
                  <a:ext uri="{FF2B5EF4-FFF2-40B4-BE49-F238E27FC236}">
                    <a16:creationId xmlns:a16="http://schemas.microsoft.com/office/drawing/2014/main" id="{17E7132D-6F62-C2CF-28DE-D067E170AAE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</a:blip>
              <a:stretch/>
            </p:blipFill>
            <p:spPr bwMode="auto">
              <a:xfrm>
                <a:off x="3787775" y="1697795"/>
                <a:ext cx="1007093" cy="567325"/>
              </a:xfrm>
              <a:prstGeom prst="rect">
                <a:avLst/>
              </a:prstGeom>
            </p:spPr>
          </p:pic>
        </p:grpSp>
      </p:grpSp>
      <p:graphicFrame>
        <p:nvGraphicFramePr>
          <p:cNvPr id="22" name="Таблица 21">
            <a:extLst>
              <a:ext uri="{FF2B5EF4-FFF2-40B4-BE49-F238E27FC236}">
                <a16:creationId xmlns:a16="http://schemas.microsoft.com/office/drawing/2014/main" id="{8C07D5D4-4EF1-E14C-F4ED-50800E4D92F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8381766"/>
              </p:ext>
            </p:extLst>
          </p:nvPr>
        </p:nvGraphicFramePr>
        <p:xfrm>
          <a:off x="2774615" y="439380"/>
          <a:ext cx="9327878" cy="3137191"/>
        </p:xfrm>
        <a:graphic>
          <a:graphicData uri="http://schemas.openxmlformats.org/drawingml/2006/table">
            <a:tbl>
              <a:tblPr bandRow="1">
                <a:tableStyleId>{0505E3EF-67EA-436B-97B2-0124C06EBD24}</a:tableStyleId>
              </a:tblPr>
              <a:tblGrid>
                <a:gridCol w="2432717">
                  <a:extLst>
                    <a:ext uri="{9D8B030D-6E8A-4147-A177-3AD203B41FA5}">
                      <a16:colId xmlns:a16="http://schemas.microsoft.com/office/drawing/2014/main" val="132699443"/>
                    </a:ext>
                  </a:extLst>
                </a:gridCol>
                <a:gridCol w="5376204">
                  <a:extLst>
                    <a:ext uri="{9D8B030D-6E8A-4147-A177-3AD203B41FA5}">
                      <a16:colId xmlns:a16="http://schemas.microsoft.com/office/drawing/2014/main" val="1170465679"/>
                    </a:ext>
                  </a:extLst>
                </a:gridCol>
                <a:gridCol w="790618">
                  <a:extLst>
                    <a:ext uri="{9D8B030D-6E8A-4147-A177-3AD203B41FA5}">
                      <a16:colId xmlns:a16="http://schemas.microsoft.com/office/drawing/2014/main" val="752155557"/>
                    </a:ext>
                  </a:extLst>
                </a:gridCol>
                <a:gridCol w="728339">
                  <a:extLst>
                    <a:ext uri="{9D8B030D-6E8A-4147-A177-3AD203B41FA5}">
                      <a16:colId xmlns:a16="http://schemas.microsoft.com/office/drawing/2014/main" val="3686980381"/>
                    </a:ext>
                  </a:extLst>
                </a:gridCol>
              </a:tblGrid>
              <a:tr h="635988"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2000" u="none" strike="noStrike" dirty="0">
                          <a:effectLst/>
                          <a:latin typeface="+mn-lt"/>
                        </a:rPr>
                        <a:t>Предметные области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589" marR="7589" marT="7589" marB="0" anchor="ctr"/>
                </a:tc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2000" u="none" strike="noStrike" dirty="0">
                          <a:effectLst/>
                          <a:latin typeface="+mn-lt"/>
                        </a:rPr>
                        <a:t>Учебные предметы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589" marR="7589" marT="7589" marB="0" anchor="ctr"/>
                </a:tc>
                <a:tc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2000" u="none" strike="noStrike" dirty="0">
                          <a:effectLst/>
                          <a:latin typeface="+mn-lt"/>
                        </a:rPr>
                        <a:t>Кол-во часов в неделю/год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589" marR="7589" marT="7589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4881515"/>
                  </a:ext>
                </a:extLst>
              </a:tr>
              <a:tr h="2303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u="none" strike="noStrike" dirty="0">
                          <a:effectLst/>
                          <a:latin typeface="+mn-lt"/>
                        </a:rPr>
                        <a:t>10М</a:t>
                      </a:r>
                      <a:endParaRPr lang="ru-RU" sz="2000" dirty="0">
                        <a:latin typeface="+mn-lt"/>
                      </a:endParaRPr>
                    </a:p>
                  </a:txBody>
                  <a:tcPr marL="7589" marR="7589" marT="7589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u="none" strike="noStrike" dirty="0">
                          <a:effectLst/>
                          <a:latin typeface="+mn-lt"/>
                        </a:rPr>
                        <a:t>11М</a:t>
                      </a:r>
                      <a:endParaRPr lang="ru-RU" sz="2000" dirty="0">
                        <a:latin typeface="+mn-lt"/>
                      </a:endParaRPr>
                    </a:p>
                  </a:txBody>
                  <a:tcPr marL="7589" marR="7589" marT="7589" marB="0" anchor="ctr"/>
                </a:tc>
                <a:extLst>
                  <a:ext uri="{0D108BD9-81ED-4DB2-BD59-A6C34878D82A}">
                    <a16:rowId xmlns:a16="http://schemas.microsoft.com/office/drawing/2014/main" val="2083959858"/>
                  </a:ext>
                </a:extLst>
              </a:tr>
              <a:tr h="230340">
                <a:tc gridSpan="4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2000" u="none" strike="noStrike" dirty="0">
                          <a:effectLst/>
                          <a:latin typeface="+mn-lt"/>
                        </a:rPr>
                        <a:t>1. Обязательная часть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589" marR="7589" marT="7589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9976024"/>
                  </a:ext>
                </a:extLst>
              </a:tr>
              <a:tr h="241857">
                <a:tc rowSpan="3"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Естественные науки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Химия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123569995"/>
                  </a:ext>
                </a:extLst>
              </a:tr>
              <a:tr h="24185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Биология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0,52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62674498"/>
                  </a:ext>
                </a:extLst>
              </a:tr>
              <a:tr h="24185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Физика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22041137"/>
                  </a:ext>
                </a:extLst>
              </a:tr>
              <a:tr h="24185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Основы безопасности и защиты Родины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Основы безопасности и защиты Родины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70669448"/>
                  </a:ext>
                </a:extLst>
              </a:tr>
              <a:tr h="24185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Физическая культура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Физическая культура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5696130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499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E218BB6-5924-CC37-1608-1AC107F367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CC7CDB4C-F0BF-7FC4-F337-7945C93067D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51588" y="233629"/>
            <a:ext cx="2828926" cy="33368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pc="-25" dirty="0" err="1"/>
              <a:t>Проект</a:t>
            </a:r>
            <a:r>
              <a:rPr spc="-155" dirty="0"/>
              <a:t> </a:t>
            </a:r>
            <a:r>
              <a:rPr lang="ru-RU" spc="-155" dirty="0"/>
              <a:t/>
            </a:r>
            <a:br>
              <a:rPr lang="ru-RU" spc="-155" dirty="0"/>
            </a:br>
            <a:r>
              <a:rPr spc="-25" dirty="0" err="1"/>
              <a:t>учебного</a:t>
            </a:r>
            <a:r>
              <a:rPr spc="-25" dirty="0"/>
              <a:t> </a:t>
            </a:r>
            <a:r>
              <a:rPr spc="-10" dirty="0"/>
              <a:t>плана</a:t>
            </a:r>
          </a:p>
          <a:p>
            <a:pPr marL="12700" marR="285115">
              <a:lnSpc>
                <a:spcPct val="100000"/>
              </a:lnSpc>
              <a:spcBef>
                <a:spcPts val="5"/>
              </a:spcBef>
              <a:tabLst>
                <a:tab pos="1669414" algn="l"/>
              </a:tabLst>
            </a:pPr>
            <a:r>
              <a:rPr spc="-30" dirty="0"/>
              <a:t>10-</a:t>
            </a:r>
            <a:r>
              <a:rPr spc="-25" dirty="0"/>
              <a:t>11</a:t>
            </a:r>
            <a:r>
              <a:rPr lang="ru-RU" spc="-25" dirty="0"/>
              <a:t> М</a:t>
            </a:r>
            <a:br>
              <a:rPr lang="ru-RU" spc="-25" dirty="0"/>
            </a:br>
            <a:r>
              <a:rPr spc="-35" dirty="0" err="1"/>
              <a:t>класса</a:t>
            </a:r>
            <a:r>
              <a:rPr spc="-35" dirty="0"/>
              <a:t> </a:t>
            </a:r>
            <a:r>
              <a:rPr spc="-10" dirty="0"/>
              <a:t>(</a:t>
            </a:r>
            <a:r>
              <a:rPr lang="ru-RU" spc="-10" dirty="0"/>
              <a:t>Чаплыгина</a:t>
            </a:r>
            <a:r>
              <a:rPr spc="-10" dirty="0"/>
              <a:t>)</a:t>
            </a:r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A429621D-47CB-54EC-BFC9-4CA834275C5B}"/>
              </a:ext>
            </a:extLst>
          </p:cNvPr>
          <p:cNvSpPr txBox="1"/>
          <p:nvPr/>
        </p:nvSpPr>
        <p:spPr>
          <a:xfrm>
            <a:off x="151589" y="3561286"/>
            <a:ext cx="2828925" cy="149015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1115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chemeClr val="accent3">
                    <a:lumMod val="75000"/>
                  </a:schemeClr>
                </a:solidFill>
                <a:latin typeface="Calibri"/>
                <a:cs typeface="Calibri"/>
              </a:rPr>
              <a:t>202</a:t>
            </a:r>
            <a:r>
              <a:rPr lang="ru-RU" sz="2400" b="1" spc="-10" dirty="0">
                <a:solidFill>
                  <a:schemeClr val="accent3">
                    <a:lumMod val="75000"/>
                  </a:schemeClr>
                </a:solidFill>
                <a:latin typeface="Calibri"/>
                <a:cs typeface="Calibri"/>
              </a:rPr>
              <a:t>6</a:t>
            </a:r>
            <a:r>
              <a:rPr sz="2400" b="1" spc="-10" dirty="0">
                <a:solidFill>
                  <a:schemeClr val="accent3">
                    <a:lumMod val="75000"/>
                  </a:schemeClr>
                </a:solidFill>
                <a:latin typeface="Calibri"/>
                <a:cs typeface="Calibri"/>
              </a:rPr>
              <a:t>-</a:t>
            </a:r>
            <a:r>
              <a:rPr sz="2400" b="1" dirty="0">
                <a:solidFill>
                  <a:schemeClr val="accent3">
                    <a:lumMod val="75000"/>
                  </a:schemeClr>
                </a:solidFill>
                <a:latin typeface="Calibri"/>
                <a:cs typeface="Calibri"/>
              </a:rPr>
              <a:t>202</a:t>
            </a:r>
            <a:r>
              <a:rPr lang="ru-RU" sz="2400" b="1" dirty="0">
                <a:solidFill>
                  <a:schemeClr val="accent3">
                    <a:lumMod val="75000"/>
                  </a:schemeClr>
                </a:solidFill>
                <a:latin typeface="Calibri"/>
                <a:cs typeface="Calibri"/>
              </a:rPr>
              <a:t>8</a:t>
            </a:r>
            <a:r>
              <a:rPr sz="2400" b="1" dirty="0">
                <a:solidFill>
                  <a:schemeClr val="accent3">
                    <a:lumMod val="75000"/>
                  </a:schemeClr>
                </a:solidFill>
                <a:latin typeface="Calibri"/>
                <a:cs typeface="Calibri"/>
              </a:rPr>
              <a:t> </a:t>
            </a:r>
            <a:r>
              <a:rPr sz="2400" b="1" spc="-20" dirty="0" err="1">
                <a:solidFill>
                  <a:schemeClr val="accent3">
                    <a:lumMod val="75000"/>
                  </a:schemeClr>
                </a:solidFill>
                <a:latin typeface="Calibri"/>
                <a:cs typeface="Calibri"/>
              </a:rPr>
              <a:t>годы</a:t>
            </a:r>
            <a:r>
              <a:rPr sz="2400" b="1" spc="-20" dirty="0">
                <a:solidFill>
                  <a:schemeClr val="accent3">
                    <a:lumMod val="75000"/>
                  </a:schemeClr>
                </a:solidFill>
                <a:latin typeface="Calibri"/>
                <a:cs typeface="Calibri"/>
              </a:rPr>
              <a:t> </a:t>
            </a:r>
            <a:r>
              <a:rPr lang="ru-RU" sz="2400" b="1" dirty="0">
                <a:solidFill>
                  <a:schemeClr val="accent3">
                    <a:lumMod val="75000"/>
                  </a:schemeClr>
                </a:solidFill>
                <a:latin typeface="Calibri"/>
                <a:cs typeface="Calibri"/>
              </a:rPr>
              <a:t>Профильный математический класс</a:t>
            </a:r>
            <a:endParaRPr sz="2400" dirty="0">
              <a:solidFill>
                <a:schemeClr val="accent3">
                  <a:lumMod val="75000"/>
                </a:schemeClr>
              </a:solidFill>
              <a:latin typeface="Calibri"/>
              <a:cs typeface="Calibri"/>
            </a:endParaRPr>
          </a:p>
        </p:txBody>
      </p:sp>
      <p:grpSp>
        <p:nvGrpSpPr>
          <p:cNvPr id="21" name="Группа 20">
            <a:extLst>
              <a:ext uri="{FF2B5EF4-FFF2-40B4-BE49-F238E27FC236}">
                <a16:creationId xmlns:a16="http://schemas.microsoft.com/office/drawing/2014/main" id="{D1CC5850-E206-5A2E-D30F-59002EC36441}"/>
              </a:ext>
            </a:extLst>
          </p:cNvPr>
          <p:cNvGrpSpPr/>
          <p:nvPr/>
        </p:nvGrpSpPr>
        <p:grpSpPr>
          <a:xfrm>
            <a:off x="1082039" y="5051438"/>
            <a:ext cx="1560830" cy="1260475"/>
            <a:chOff x="1082039" y="5051438"/>
            <a:chExt cx="1560830" cy="1260475"/>
          </a:xfrm>
        </p:grpSpPr>
        <p:sp>
          <p:nvSpPr>
            <p:cNvPr id="11" name="object 11">
              <a:extLst>
                <a:ext uri="{FF2B5EF4-FFF2-40B4-BE49-F238E27FC236}">
                  <a16:creationId xmlns:a16="http://schemas.microsoft.com/office/drawing/2014/main" id="{A03C2F0B-8A65-CE99-28F9-02100C147E28}"/>
                </a:ext>
              </a:extLst>
            </p:cNvPr>
            <p:cNvSpPr/>
            <p:nvPr/>
          </p:nvSpPr>
          <p:spPr>
            <a:xfrm>
              <a:off x="1082039" y="5055108"/>
              <a:ext cx="1560830" cy="259079"/>
            </a:xfrm>
            <a:custGeom>
              <a:avLst/>
              <a:gdLst/>
              <a:ahLst/>
              <a:cxnLst/>
              <a:rect l="l" t="t" r="r" b="b"/>
              <a:pathLst>
                <a:path w="1560830" h="259079">
                  <a:moveTo>
                    <a:pt x="1410080" y="0"/>
                  </a:moveTo>
                  <a:lnTo>
                    <a:pt x="150494" y="0"/>
                  </a:lnTo>
                  <a:lnTo>
                    <a:pt x="0" y="259080"/>
                  </a:lnTo>
                  <a:lnTo>
                    <a:pt x="1560576" y="259080"/>
                  </a:lnTo>
                  <a:lnTo>
                    <a:pt x="1410080" y="0"/>
                  </a:lnTo>
                  <a:close/>
                </a:path>
              </a:pathLst>
            </a:custGeom>
            <a:solidFill>
              <a:srgbClr val="0725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20" name="Группа 19">
              <a:extLst>
                <a:ext uri="{FF2B5EF4-FFF2-40B4-BE49-F238E27FC236}">
                  <a16:creationId xmlns:a16="http://schemas.microsoft.com/office/drawing/2014/main" id="{E40D20AC-4C35-33E4-FB85-551EFA56037A}"/>
                </a:ext>
              </a:extLst>
            </p:cNvPr>
            <p:cNvGrpSpPr/>
            <p:nvPr/>
          </p:nvGrpSpPr>
          <p:grpSpPr>
            <a:xfrm>
              <a:off x="1232216" y="5051438"/>
              <a:ext cx="1260475" cy="1260475"/>
              <a:chOff x="3648772" y="1374011"/>
              <a:chExt cx="1260475" cy="1260475"/>
            </a:xfrm>
          </p:grpSpPr>
          <p:sp>
            <p:nvSpPr>
              <p:cNvPr id="17" name="object 14">
                <a:extLst>
                  <a:ext uri="{FF2B5EF4-FFF2-40B4-BE49-F238E27FC236}">
                    <a16:creationId xmlns:a16="http://schemas.microsoft.com/office/drawing/2014/main" id="{B92E1CB4-F32F-B44E-286E-7F2B00D72D75}"/>
                  </a:ext>
                </a:extLst>
              </p:cNvPr>
              <p:cNvSpPr/>
              <p:nvPr/>
            </p:nvSpPr>
            <p:spPr>
              <a:xfrm>
                <a:off x="3648772" y="1374011"/>
                <a:ext cx="1260475" cy="1260475"/>
              </a:xfrm>
              <a:custGeom>
                <a:avLst/>
                <a:gdLst/>
                <a:ahLst/>
                <a:cxnLst/>
                <a:rect l="l" t="t" r="r" b="b"/>
                <a:pathLst>
                  <a:path w="1260475" h="1260475">
                    <a:moveTo>
                      <a:pt x="1260348" y="0"/>
                    </a:moveTo>
                    <a:lnTo>
                      <a:pt x="0" y="0"/>
                    </a:lnTo>
                    <a:lnTo>
                      <a:pt x="0" y="630174"/>
                    </a:lnTo>
                    <a:lnTo>
                      <a:pt x="1728" y="677197"/>
                    </a:lnTo>
                    <a:lnTo>
                      <a:pt x="6833" y="723283"/>
                    </a:lnTo>
                    <a:lnTo>
                      <a:pt x="15193" y="768310"/>
                    </a:lnTo>
                    <a:lnTo>
                      <a:pt x="26685" y="812156"/>
                    </a:lnTo>
                    <a:lnTo>
                      <a:pt x="41187" y="854698"/>
                    </a:lnTo>
                    <a:lnTo>
                      <a:pt x="58578" y="895815"/>
                    </a:lnTo>
                    <a:lnTo>
                      <a:pt x="78736" y="935385"/>
                    </a:lnTo>
                    <a:lnTo>
                      <a:pt x="101538" y="973285"/>
                    </a:lnTo>
                    <a:lnTo>
                      <a:pt x="126863" y="1009395"/>
                    </a:lnTo>
                    <a:lnTo>
                      <a:pt x="154589" y="1043591"/>
                    </a:lnTo>
                    <a:lnTo>
                      <a:pt x="184594" y="1075753"/>
                    </a:lnTo>
                    <a:lnTo>
                      <a:pt x="216756" y="1105758"/>
                    </a:lnTo>
                    <a:lnTo>
                      <a:pt x="250952" y="1133484"/>
                    </a:lnTo>
                    <a:lnTo>
                      <a:pt x="287062" y="1158809"/>
                    </a:lnTo>
                    <a:lnTo>
                      <a:pt x="324962" y="1181611"/>
                    </a:lnTo>
                    <a:lnTo>
                      <a:pt x="364532" y="1201769"/>
                    </a:lnTo>
                    <a:lnTo>
                      <a:pt x="405649" y="1219160"/>
                    </a:lnTo>
                    <a:lnTo>
                      <a:pt x="448191" y="1233662"/>
                    </a:lnTo>
                    <a:lnTo>
                      <a:pt x="492037" y="1245154"/>
                    </a:lnTo>
                    <a:lnTo>
                      <a:pt x="537064" y="1253514"/>
                    </a:lnTo>
                    <a:lnTo>
                      <a:pt x="583150" y="1258619"/>
                    </a:lnTo>
                    <a:lnTo>
                      <a:pt x="630174" y="1260348"/>
                    </a:lnTo>
                    <a:lnTo>
                      <a:pt x="677197" y="1258619"/>
                    </a:lnTo>
                    <a:lnTo>
                      <a:pt x="723283" y="1253514"/>
                    </a:lnTo>
                    <a:lnTo>
                      <a:pt x="768310" y="1245154"/>
                    </a:lnTo>
                    <a:lnTo>
                      <a:pt x="812156" y="1233662"/>
                    </a:lnTo>
                    <a:lnTo>
                      <a:pt x="854698" y="1219160"/>
                    </a:lnTo>
                    <a:lnTo>
                      <a:pt x="895815" y="1201769"/>
                    </a:lnTo>
                    <a:lnTo>
                      <a:pt x="935385" y="1181611"/>
                    </a:lnTo>
                    <a:lnTo>
                      <a:pt x="973285" y="1158809"/>
                    </a:lnTo>
                    <a:lnTo>
                      <a:pt x="1009395" y="1133484"/>
                    </a:lnTo>
                    <a:lnTo>
                      <a:pt x="1043591" y="1105758"/>
                    </a:lnTo>
                    <a:lnTo>
                      <a:pt x="1075753" y="1075753"/>
                    </a:lnTo>
                    <a:lnTo>
                      <a:pt x="1105758" y="1043591"/>
                    </a:lnTo>
                    <a:lnTo>
                      <a:pt x="1133484" y="1009395"/>
                    </a:lnTo>
                    <a:lnTo>
                      <a:pt x="1158809" y="973285"/>
                    </a:lnTo>
                    <a:lnTo>
                      <a:pt x="1181611" y="935385"/>
                    </a:lnTo>
                    <a:lnTo>
                      <a:pt x="1201769" y="895815"/>
                    </a:lnTo>
                    <a:lnTo>
                      <a:pt x="1219160" y="854698"/>
                    </a:lnTo>
                    <a:lnTo>
                      <a:pt x="1233662" y="812156"/>
                    </a:lnTo>
                    <a:lnTo>
                      <a:pt x="1245154" y="768310"/>
                    </a:lnTo>
                    <a:lnTo>
                      <a:pt x="1253514" y="723283"/>
                    </a:lnTo>
                    <a:lnTo>
                      <a:pt x="1258619" y="677197"/>
                    </a:lnTo>
                    <a:lnTo>
                      <a:pt x="1260348" y="630174"/>
                    </a:lnTo>
                    <a:lnTo>
                      <a:pt x="1260348" y="0"/>
                    </a:lnTo>
                    <a:close/>
                  </a:path>
                </a:pathLst>
              </a:custGeom>
              <a:solidFill>
                <a:schemeClr val="accent3">
                  <a:lumMod val="60000"/>
                  <a:lumOff val="40000"/>
                </a:schemeClr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18" name="Овал 17">
                <a:extLst>
                  <a:ext uri="{FF2B5EF4-FFF2-40B4-BE49-F238E27FC236}">
                    <a16:creationId xmlns:a16="http://schemas.microsoft.com/office/drawing/2014/main" id="{CB64E8FA-07F9-5693-5761-F56055ACC7B0}"/>
                  </a:ext>
                </a:extLst>
              </p:cNvPr>
              <p:cNvSpPr/>
              <p:nvPr/>
            </p:nvSpPr>
            <p:spPr>
              <a:xfrm>
                <a:off x="3810000" y="1523235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pic>
            <p:nvPicPr>
              <p:cNvPr id="19" name="Рисунок 18">
                <a:extLst>
                  <a:ext uri="{FF2B5EF4-FFF2-40B4-BE49-F238E27FC236}">
                    <a16:creationId xmlns:a16="http://schemas.microsoft.com/office/drawing/2014/main" id="{D0538000-1D57-3C4C-BD5E-F7591ECE7E5F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3">
                    <a:shade val="45000"/>
                    <a:satMod val="135000"/>
                  </a:schemeClr>
                  <a:prstClr val="white"/>
                </a:duotone>
              </a:blip>
              <a:stretch/>
            </p:blipFill>
            <p:spPr bwMode="auto">
              <a:xfrm>
                <a:off x="3787775" y="1697795"/>
                <a:ext cx="1007093" cy="567325"/>
              </a:xfrm>
              <a:prstGeom prst="rect">
                <a:avLst/>
              </a:prstGeom>
            </p:spPr>
          </p:pic>
        </p:grpSp>
      </p:grpSp>
      <p:graphicFrame>
        <p:nvGraphicFramePr>
          <p:cNvPr id="22" name="Таблица 21">
            <a:extLst>
              <a:ext uri="{FF2B5EF4-FFF2-40B4-BE49-F238E27FC236}">
                <a16:creationId xmlns:a16="http://schemas.microsoft.com/office/drawing/2014/main" id="{F2E4F247-B33F-82DC-10DE-066378035C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99747733"/>
              </p:ext>
            </p:extLst>
          </p:nvPr>
        </p:nvGraphicFramePr>
        <p:xfrm>
          <a:off x="2768002" y="233629"/>
          <a:ext cx="9327878" cy="6549077"/>
        </p:xfrm>
        <a:graphic>
          <a:graphicData uri="http://schemas.openxmlformats.org/drawingml/2006/table">
            <a:tbl>
              <a:tblPr bandRow="1">
                <a:tableStyleId>{0505E3EF-67EA-436B-97B2-0124C06EBD24}</a:tableStyleId>
              </a:tblPr>
              <a:tblGrid>
                <a:gridCol w="2432717">
                  <a:extLst>
                    <a:ext uri="{9D8B030D-6E8A-4147-A177-3AD203B41FA5}">
                      <a16:colId xmlns:a16="http://schemas.microsoft.com/office/drawing/2014/main" val="132699443"/>
                    </a:ext>
                  </a:extLst>
                </a:gridCol>
                <a:gridCol w="5376204">
                  <a:extLst>
                    <a:ext uri="{9D8B030D-6E8A-4147-A177-3AD203B41FA5}">
                      <a16:colId xmlns:a16="http://schemas.microsoft.com/office/drawing/2014/main" val="1170465679"/>
                    </a:ext>
                  </a:extLst>
                </a:gridCol>
                <a:gridCol w="790618">
                  <a:extLst>
                    <a:ext uri="{9D8B030D-6E8A-4147-A177-3AD203B41FA5}">
                      <a16:colId xmlns:a16="http://schemas.microsoft.com/office/drawing/2014/main" val="752155557"/>
                    </a:ext>
                  </a:extLst>
                </a:gridCol>
                <a:gridCol w="728339">
                  <a:extLst>
                    <a:ext uri="{9D8B030D-6E8A-4147-A177-3AD203B41FA5}">
                      <a16:colId xmlns:a16="http://schemas.microsoft.com/office/drawing/2014/main" val="3686980381"/>
                    </a:ext>
                  </a:extLst>
                </a:gridCol>
              </a:tblGrid>
              <a:tr h="635988"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2000" u="none" strike="noStrike" dirty="0">
                          <a:effectLst/>
                          <a:latin typeface="+mn-lt"/>
                        </a:rPr>
                        <a:t>Предметные области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589" marR="7589" marT="7589" marB="0" anchor="ctr"/>
                </a:tc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2000" u="none" strike="noStrike" dirty="0">
                          <a:effectLst/>
                          <a:latin typeface="+mn-lt"/>
                        </a:rPr>
                        <a:t>Учебные предметы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589" marR="7589" marT="7589" marB="0" anchor="ctr"/>
                </a:tc>
                <a:tc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2000" u="none" strike="noStrike" dirty="0">
                          <a:effectLst/>
                          <a:latin typeface="+mn-lt"/>
                        </a:rPr>
                        <a:t>Кол-во часов в неделю/год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589" marR="7589" marT="7589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4881515"/>
                  </a:ext>
                </a:extLst>
              </a:tr>
              <a:tr h="2303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u="none" strike="noStrike" dirty="0">
                          <a:effectLst/>
                          <a:latin typeface="+mn-lt"/>
                        </a:rPr>
                        <a:t>10М</a:t>
                      </a:r>
                      <a:endParaRPr lang="ru-RU" sz="2000" dirty="0">
                        <a:latin typeface="+mn-lt"/>
                      </a:endParaRPr>
                    </a:p>
                  </a:txBody>
                  <a:tcPr marL="7589" marR="7589" marT="7589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u="none" strike="noStrike" dirty="0">
                          <a:effectLst/>
                          <a:latin typeface="+mn-lt"/>
                        </a:rPr>
                        <a:t>11М</a:t>
                      </a:r>
                      <a:endParaRPr lang="ru-RU" sz="2000" dirty="0">
                        <a:latin typeface="+mn-lt"/>
                      </a:endParaRPr>
                    </a:p>
                  </a:txBody>
                  <a:tcPr marL="7589" marR="7589" marT="7589" marB="0" anchor="ctr"/>
                </a:tc>
                <a:extLst>
                  <a:ext uri="{0D108BD9-81ED-4DB2-BD59-A6C34878D82A}">
                    <a16:rowId xmlns:a16="http://schemas.microsoft.com/office/drawing/2014/main" val="2083959858"/>
                  </a:ext>
                </a:extLst>
              </a:tr>
              <a:tr h="230340">
                <a:tc gridSpan="4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2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 Часть, формируемая участниками образовательных отношений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9976024"/>
                  </a:ext>
                </a:extLst>
              </a:tr>
              <a:tr h="241857">
                <a:tc rowSpan="2"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Технология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Технология. Технологический проектный практикум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2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0,5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123569995"/>
                  </a:ext>
                </a:extLst>
              </a:tr>
              <a:tr h="24185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Технология. </a:t>
                      </a:r>
                      <a:r>
                        <a:rPr lang="ru-RU" sz="20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Технопредпринимательство</a:t>
                      </a:r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 и экономика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0,52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62674498"/>
                  </a:ext>
                </a:extLst>
              </a:tr>
              <a:tr h="241857">
                <a:tc rowSpan="7"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Математика и информатика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Информатика. Анализ данных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0,48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0,5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22041137"/>
                  </a:ext>
                </a:extLst>
              </a:tr>
              <a:tr h="24185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Информатика. Программирование на СИ ++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02565281"/>
                  </a:ext>
                </a:extLst>
              </a:tr>
              <a:tr h="24185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Информатика. Прикладные численные методы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0,5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196128787"/>
                  </a:ext>
                </a:extLst>
              </a:tr>
              <a:tr h="24185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Математика. Теория чисел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66513076"/>
                  </a:ext>
                </a:extLst>
              </a:tr>
              <a:tr h="24185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Математика. Элементы линейной алгебры и аналитической геометрии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75160737"/>
                  </a:ext>
                </a:extLst>
              </a:tr>
              <a:tr h="24185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Математика. Теория и практика решения задач с параметром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393998104"/>
                  </a:ext>
                </a:extLst>
              </a:tr>
              <a:tr h="24185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Математика. Нестандартные методы решения уравнений, неравенств и их конструкций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94070320"/>
                  </a:ext>
                </a:extLst>
              </a:tr>
              <a:tr h="24185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Естественные науки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Физика. Решение </a:t>
                      </a:r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нестандартных </a:t>
                      </a:r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задач по физике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47599087"/>
                  </a:ext>
                </a:extLst>
              </a:tr>
              <a:tr h="241857">
                <a:tc gridSpan="2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Количество часов в неделю/год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20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37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5696130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39517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688C70-7FFE-B877-B642-EEB9446A22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>
            <a:extLst>
              <a:ext uri="{FF2B5EF4-FFF2-40B4-BE49-F238E27FC236}">
                <a16:creationId xmlns:a16="http://schemas.microsoft.com/office/drawing/2014/main" id="{B86D9879-0F7E-70A6-C056-CCFCC42797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7014191"/>
              </p:ext>
            </p:extLst>
          </p:nvPr>
        </p:nvGraphicFramePr>
        <p:xfrm>
          <a:off x="475703" y="1763712"/>
          <a:ext cx="5389880" cy="3751580"/>
        </p:xfrm>
        <a:graphic>
          <a:graphicData uri="http://schemas.openxmlformats.org/drawingml/2006/table">
            <a:tbl>
              <a:tblPr firstRow="1" bandRow="1">
                <a:tableStyleId>{0505E3EF-67EA-436B-97B2-0124C06EBD24}</a:tableStyleId>
              </a:tblPr>
              <a:tblGrid>
                <a:gridCol w="53898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5285">
                <a:tc>
                  <a:txBody>
                    <a:bodyPr/>
                    <a:lstStyle/>
                    <a:p>
                      <a:pPr marL="9525">
                        <a:lnSpc>
                          <a:spcPts val="2815"/>
                        </a:lnSpc>
                      </a:pPr>
                      <a:r>
                        <a:rPr sz="2400" b="0" dirty="0"/>
                        <a:t>Иностранный</a:t>
                      </a:r>
                      <a:r>
                        <a:rPr sz="2400" b="0" spc="-60" dirty="0"/>
                        <a:t> </a:t>
                      </a:r>
                      <a:r>
                        <a:rPr sz="2400" b="0" dirty="0"/>
                        <a:t>язык</a:t>
                      </a:r>
                      <a:r>
                        <a:rPr sz="2400" b="0" spc="-70" dirty="0"/>
                        <a:t> </a:t>
                      </a:r>
                      <a:r>
                        <a:rPr sz="2400" b="0" spc="-10" dirty="0"/>
                        <a:t>(английский)</a:t>
                      </a:r>
                      <a:endParaRPr sz="2400" b="0" dirty="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5285">
                <a:tc>
                  <a:txBody>
                    <a:bodyPr/>
                    <a:lstStyle/>
                    <a:p>
                      <a:pPr marL="9525">
                        <a:lnSpc>
                          <a:spcPts val="2815"/>
                        </a:lnSpc>
                      </a:pPr>
                      <a:r>
                        <a:rPr sz="2400" spc="-10" dirty="0"/>
                        <a:t>Обществознание</a:t>
                      </a:r>
                      <a:endParaRPr sz="2400" dirty="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5285">
                <a:tc>
                  <a:txBody>
                    <a:bodyPr/>
                    <a:lstStyle/>
                    <a:p>
                      <a:pPr marL="9525">
                        <a:lnSpc>
                          <a:spcPts val="2815"/>
                        </a:lnSpc>
                      </a:pPr>
                      <a:r>
                        <a:rPr lang="ru-RU" sz="2400" dirty="0" smtClean="0">
                          <a:latin typeface="Calibri"/>
                          <a:cs typeface="Calibri"/>
                        </a:rPr>
                        <a:t>История ( в</a:t>
                      </a:r>
                      <a:r>
                        <a:rPr lang="ru-RU" sz="2400" baseline="0" dirty="0" smtClean="0">
                          <a:latin typeface="Calibri"/>
                          <a:cs typeface="Calibri"/>
                        </a:rPr>
                        <a:t> 11 классе)</a:t>
                      </a:r>
                      <a:endParaRPr sz="2400" dirty="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31974866"/>
                  </a:ext>
                </a:extLst>
              </a:tr>
              <a:tr h="375285">
                <a:tc>
                  <a:txBody>
                    <a:bodyPr/>
                    <a:lstStyle/>
                    <a:p>
                      <a:pPr marL="9525">
                        <a:lnSpc>
                          <a:spcPts val="2815"/>
                        </a:lnSpc>
                      </a:pPr>
                      <a:r>
                        <a:rPr sz="2400" spc="-10" dirty="0"/>
                        <a:t>География</a:t>
                      </a:r>
                      <a:endParaRPr sz="2400" dirty="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5285">
                <a:tc>
                  <a:txBody>
                    <a:bodyPr/>
                    <a:lstStyle/>
                    <a:p>
                      <a:pPr marL="9525">
                        <a:lnSpc>
                          <a:spcPts val="2815"/>
                        </a:lnSpc>
                      </a:pPr>
                      <a:r>
                        <a:rPr sz="2400" spc="-10" dirty="0"/>
                        <a:t>Химия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5285">
                <a:tc>
                  <a:txBody>
                    <a:bodyPr/>
                    <a:lstStyle/>
                    <a:p>
                      <a:pPr marL="9525">
                        <a:lnSpc>
                          <a:spcPts val="2820"/>
                        </a:lnSpc>
                      </a:pPr>
                      <a:r>
                        <a:rPr sz="2400" spc="-10" dirty="0"/>
                        <a:t>Биология</a:t>
                      </a:r>
                      <a:endParaRPr sz="2400" dirty="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4650">
                <a:tc>
                  <a:txBody>
                    <a:bodyPr/>
                    <a:lstStyle/>
                    <a:p>
                      <a:pPr marL="9525">
                        <a:lnSpc>
                          <a:spcPts val="2820"/>
                        </a:lnSpc>
                      </a:pPr>
                      <a:r>
                        <a:rPr sz="2400" dirty="0"/>
                        <a:t>Основы</a:t>
                      </a:r>
                      <a:r>
                        <a:rPr sz="2400" spc="-40" dirty="0"/>
                        <a:t> </a:t>
                      </a:r>
                      <a:r>
                        <a:rPr sz="2400" dirty="0"/>
                        <a:t>безопасности</a:t>
                      </a:r>
                      <a:r>
                        <a:rPr sz="2400" spc="-65" dirty="0"/>
                        <a:t> </a:t>
                      </a:r>
                      <a:r>
                        <a:rPr sz="2400" dirty="0"/>
                        <a:t>и</a:t>
                      </a:r>
                      <a:r>
                        <a:rPr sz="2400" spc="-35" dirty="0"/>
                        <a:t> </a:t>
                      </a:r>
                      <a:r>
                        <a:rPr sz="2400" dirty="0"/>
                        <a:t>защиты</a:t>
                      </a:r>
                      <a:r>
                        <a:rPr sz="2400" spc="-55" dirty="0"/>
                        <a:t> </a:t>
                      </a:r>
                      <a:r>
                        <a:rPr sz="2400" spc="-10" dirty="0"/>
                        <a:t>Родины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5285">
                <a:tc>
                  <a:txBody>
                    <a:bodyPr/>
                    <a:lstStyle/>
                    <a:p>
                      <a:pPr marL="9525">
                        <a:lnSpc>
                          <a:spcPts val="2820"/>
                        </a:lnSpc>
                      </a:pPr>
                      <a:r>
                        <a:rPr sz="2400" dirty="0"/>
                        <a:t>Физическая</a:t>
                      </a:r>
                      <a:r>
                        <a:rPr sz="2400" spc="-135" dirty="0"/>
                        <a:t> </a:t>
                      </a:r>
                      <a:r>
                        <a:rPr sz="2400" spc="-10" dirty="0"/>
                        <a:t>культура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4650">
                <a:tc>
                  <a:txBody>
                    <a:bodyPr/>
                    <a:lstStyle/>
                    <a:p>
                      <a:pPr marL="9525">
                        <a:lnSpc>
                          <a:spcPts val="2820"/>
                        </a:lnSpc>
                      </a:pPr>
                      <a:r>
                        <a:rPr sz="2400" spc="-20" dirty="0"/>
                        <a:t>Технологический</a:t>
                      </a:r>
                      <a:r>
                        <a:rPr sz="2400" spc="-40" dirty="0"/>
                        <a:t> </a:t>
                      </a:r>
                      <a:r>
                        <a:rPr sz="2400" dirty="0"/>
                        <a:t>проектный</a:t>
                      </a:r>
                      <a:r>
                        <a:rPr sz="2400" spc="-40" dirty="0"/>
                        <a:t> </a:t>
                      </a:r>
                      <a:r>
                        <a:rPr sz="2400" spc="-10" dirty="0"/>
                        <a:t>практикум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5285">
                <a:tc>
                  <a:txBody>
                    <a:bodyPr/>
                    <a:lstStyle/>
                    <a:p>
                      <a:pPr marL="9525">
                        <a:lnSpc>
                          <a:spcPts val="2820"/>
                        </a:lnSpc>
                      </a:pPr>
                      <a:r>
                        <a:rPr sz="2400" spc="-25" dirty="0"/>
                        <a:t>Технопредпринимательство</a:t>
                      </a:r>
                      <a:r>
                        <a:rPr sz="2400" spc="20" dirty="0"/>
                        <a:t> </a:t>
                      </a:r>
                      <a:r>
                        <a:rPr sz="2400" dirty="0"/>
                        <a:t>и</a:t>
                      </a:r>
                      <a:r>
                        <a:rPr sz="2400" spc="10" dirty="0"/>
                        <a:t> </a:t>
                      </a:r>
                      <a:r>
                        <a:rPr sz="2400" spc="-10" dirty="0"/>
                        <a:t>экономика</a:t>
                      </a:r>
                      <a:endParaRPr sz="2400" dirty="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3" name="object 3">
            <a:extLst>
              <a:ext uri="{FF2B5EF4-FFF2-40B4-BE49-F238E27FC236}">
                <a16:creationId xmlns:a16="http://schemas.microsoft.com/office/drawing/2014/main" id="{39E01DFC-7E4F-1277-02A8-21C39A331D0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16939" y="307924"/>
            <a:ext cx="8209915" cy="1301115"/>
          </a:xfrm>
          <a:prstGeom prst="rect">
            <a:avLst/>
          </a:prstGeom>
        </p:spPr>
        <p:txBody>
          <a:bodyPr vert="horz" wrap="square" lIns="0" tIns="89535" rIns="0" bIns="0" rtlCol="0">
            <a:spAutoFit/>
          </a:bodyPr>
          <a:lstStyle/>
          <a:p>
            <a:pPr marL="12700" marR="5080">
              <a:lnSpc>
                <a:spcPts val="4750"/>
              </a:lnSpc>
              <a:spcBef>
                <a:spcPts val="705"/>
              </a:spcBef>
            </a:pPr>
            <a:r>
              <a:rPr sz="4400" spc="-45" dirty="0">
                <a:solidFill>
                  <a:srgbClr val="44536A"/>
                </a:solidFill>
              </a:rPr>
              <a:t>Заочное/семейное/дистанционное </a:t>
            </a:r>
            <a:r>
              <a:rPr sz="4400" spc="-10" dirty="0">
                <a:solidFill>
                  <a:srgbClr val="44536A"/>
                </a:solidFill>
              </a:rPr>
              <a:t>обучение</a:t>
            </a:r>
            <a:endParaRPr sz="4400"/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69E4FF7C-72BA-6CBB-9038-41DF79141402}"/>
              </a:ext>
            </a:extLst>
          </p:cNvPr>
          <p:cNvSpPr/>
          <p:nvPr/>
        </p:nvSpPr>
        <p:spPr>
          <a:xfrm>
            <a:off x="10058400" y="97535"/>
            <a:ext cx="2133600" cy="178435"/>
          </a:xfrm>
          <a:custGeom>
            <a:avLst/>
            <a:gdLst/>
            <a:ahLst/>
            <a:cxnLst/>
            <a:rect l="l" t="t" r="r" b="b"/>
            <a:pathLst>
              <a:path w="2133600" h="178435">
                <a:moveTo>
                  <a:pt x="2133600" y="0"/>
                </a:moveTo>
                <a:lnTo>
                  <a:pt x="0" y="0"/>
                </a:lnTo>
                <a:lnTo>
                  <a:pt x="0" y="178307"/>
                </a:lnTo>
                <a:lnTo>
                  <a:pt x="2133600" y="178307"/>
                </a:lnTo>
                <a:lnTo>
                  <a:pt x="2133600" y="0"/>
                </a:lnTo>
                <a:close/>
              </a:path>
            </a:pathLst>
          </a:custGeom>
          <a:solidFill>
            <a:srgbClr val="85CF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1D6B44B3-6488-D9B9-6DC0-D72E5A5F1E4B}"/>
              </a:ext>
            </a:extLst>
          </p:cNvPr>
          <p:cNvSpPr/>
          <p:nvPr/>
        </p:nvSpPr>
        <p:spPr>
          <a:xfrm>
            <a:off x="0" y="5372100"/>
            <a:ext cx="1485900" cy="1485900"/>
          </a:xfrm>
          <a:custGeom>
            <a:avLst/>
            <a:gdLst/>
            <a:ahLst/>
            <a:cxnLst/>
            <a:rect l="l" t="t" r="r" b="b"/>
            <a:pathLst>
              <a:path w="1485900" h="1485900">
                <a:moveTo>
                  <a:pt x="0" y="0"/>
                </a:moveTo>
                <a:lnTo>
                  <a:pt x="0" y="1485899"/>
                </a:lnTo>
                <a:lnTo>
                  <a:pt x="1485900" y="1485899"/>
                </a:lnTo>
                <a:lnTo>
                  <a:pt x="0" y="0"/>
                </a:lnTo>
                <a:close/>
              </a:path>
            </a:pathLst>
          </a:custGeom>
          <a:solidFill>
            <a:srgbClr val="1D9A7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D5980A12-3CBF-D462-C3EC-339AF09333A2}"/>
              </a:ext>
            </a:extLst>
          </p:cNvPr>
          <p:cNvSpPr txBox="1"/>
          <p:nvPr/>
        </p:nvSpPr>
        <p:spPr>
          <a:xfrm>
            <a:off x="6069329" y="1796618"/>
            <a:ext cx="5544185" cy="29527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Calibri"/>
                <a:cs typeface="Calibri"/>
              </a:rPr>
              <a:t>Очно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в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10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классе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–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24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-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26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ч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(4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учебных</a:t>
            </a:r>
            <a:endParaRPr sz="24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400" dirty="0">
                <a:latin typeface="Calibri"/>
                <a:cs typeface="Calibri"/>
              </a:rPr>
              <a:t>дня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по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6-</a:t>
            </a:r>
            <a:r>
              <a:rPr sz="2400" dirty="0">
                <a:latin typeface="Calibri"/>
                <a:cs typeface="Calibri"/>
              </a:rPr>
              <a:t>7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уроков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в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лицее)</a:t>
            </a:r>
            <a:endParaRPr sz="2400" dirty="0">
              <a:latin typeface="Calibri"/>
              <a:cs typeface="Calibri"/>
            </a:endParaRPr>
          </a:p>
          <a:p>
            <a:pPr marL="12700" marR="520700">
              <a:lnSpc>
                <a:spcPct val="100000"/>
              </a:lnSpc>
            </a:pPr>
            <a:r>
              <a:rPr sz="2400" dirty="0">
                <a:latin typeface="Calibri"/>
                <a:cs typeface="Calibri"/>
              </a:rPr>
              <a:t>Очно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в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11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классе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–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23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-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26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ч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(4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учебных </a:t>
            </a:r>
            <a:r>
              <a:rPr sz="2400" dirty="0">
                <a:latin typeface="Calibri"/>
                <a:cs typeface="Calibri"/>
              </a:rPr>
              <a:t>дня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по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6-</a:t>
            </a:r>
            <a:r>
              <a:rPr sz="2400" dirty="0">
                <a:latin typeface="Calibri"/>
                <a:cs typeface="Calibri"/>
              </a:rPr>
              <a:t>7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уроков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в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лицее)</a:t>
            </a:r>
            <a:endParaRPr sz="2400" dirty="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</a:pPr>
            <a:r>
              <a:rPr sz="2400" dirty="0">
                <a:latin typeface="Calibri"/>
                <a:cs typeface="Calibri"/>
              </a:rPr>
              <a:t>Остальные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дни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-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занятия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по</a:t>
            </a:r>
            <a:r>
              <a:rPr sz="2400" b="1" spc="-7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профилю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spc="-20" dirty="0">
                <a:latin typeface="Calibri"/>
                <a:cs typeface="Calibri"/>
              </a:rPr>
              <a:t>(IT- </a:t>
            </a:r>
            <a:r>
              <a:rPr sz="2400" b="1" dirty="0">
                <a:latin typeface="Calibri"/>
                <a:cs typeface="Calibri"/>
              </a:rPr>
              <a:t>куб),</a:t>
            </a:r>
            <a:r>
              <a:rPr sz="2400" b="1" spc="-7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внеурочная</a:t>
            </a:r>
            <a:r>
              <a:rPr sz="2400" b="1" spc="-7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деятельность,</a:t>
            </a:r>
            <a:r>
              <a:rPr sz="2400" b="1" spc="-7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занятия</a:t>
            </a:r>
            <a:r>
              <a:rPr sz="2400" b="1" spc="-60" dirty="0">
                <a:latin typeface="Calibri"/>
                <a:cs typeface="Calibri"/>
              </a:rPr>
              <a:t> </a:t>
            </a:r>
            <a:r>
              <a:rPr sz="2400" b="1" spc="-50" dirty="0">
                <a:latin typeface="Calibri"/>
                <a:cs typeface="Calibri"/>
              </a:rPr>
              <a:t>в </a:t>
            </a:r>
            <a:r>
              <a:rPr sz="2400" b="1" dirty="0">
                <a:latin typeface="Calibri"/>
                <a:cs typeface="Calibri"/>
              </a:rPr>
              <a:t>вузе,</a:t>
            </a:r>
            <a:r>
              <a:rPr sz="2400" b="1" spc="-15" dirty="0">
                <a:latin typeface="Calibri"/>
                <a:cs typeface="Calibri"/>
              </a:rPr>
              <a:t> </a:t>
            </a:r>
            <a:r>
              <a:rPr sz="2400" b="1" spc="-20" dirty="0">
                <a:latin typeface="Calibri"/>
                <a:cs typeface="Calibri"/>
              </a:rPr>
              <a:t>самостоятельная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spc="-20" dirty="0">
                <a:latin typeface="Calibri"/>
                <a:cs typeface="Calibri"/>
              </a:rPr>
              <a:t>подготовка</a:t>
            </a:r>
            <a:r>
              <a:rPr sz="2400" b="1" spc="-15" dirty="0">
                <a:latin typeface="Calibri"/>
                <a:cs typeface="Calibri"/>
              </a:rPr>
              <a:t> </a:t>
            </a:r>
            <a:r>
              <a:rPr sz="2400" b="1" spc="-50" dirty="0">
                <a:latin typeface="Calibri"/>
                <a:cs typeface="Calibri"/>
              </a:rPr>
              <a:t>в</a:t>
            </a:r>
            <a:endParaRPr sz="2400" dirty="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</a:pPr>
            <a:r>
              <a:rPr sz="2400" b="1" dirty="0">
                <a:latin typeface="Calibri"/>
                <a:cs typeface="Calibri"/>
              </a:rPr>
              <a:t>рамках</a:t>
            </a:r>
            <a:r>
              <a:rPr sz="2400" b="1" spc="-10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заочного</a:t>
            </a:r>
            <a:r>
              <a:rPr sz="2400" b="1" spc="-12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обучения</a:t>
            </a:r>
            <a:endParaRPr sz="2400" dirty="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1911570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CF60130-DDFF-3269-34E0-BBA0B643C4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B68A4075-2AB7-80A2-A0CD-BABC5B2C4F5C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51588" y="233629"/>
            <a:ext cx="2828926" cy="33368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pc="-25" dirty="0" err="1"/>
              <a:t>Проект</a:t>
            </a:r>
            <a:r>
              <a:rPr spc="-155" dirty="0"/>
              <a:t> </a:t>
            </a:r>
            <a:r>
              <a:rPr lang="ru-RU" spc="-155" dirty="0"/>
              <a:t/>
            </a:r>
            <a:br>
              <a:rPr lang="ru-RU" spc="-155" dirty="0"/>
            </a:br>
            <a:r>
              <a:rPr spc="-25" dirty="0" err="1"/>
              <a:t>учебного</a:t>
            </a:r>
            <a:r>
              <a:rPr spc="-25" dirty="0"/>
              <a:t> </a:t>
            </a:r>
            <a:r>
              <a:rPr spc="-10" dirty="0"/>
              <a:t>плана</a:t>
            </a:r>
          </a:p>
          <a:p>
            <a:pPr marL="12700" marR="285115">
              <a:lnSpc>
                <a:spcPct val="100000"/>
              </a:lnSpc>
              <a:spcBef>
                <a:spcPts val="5"/>
              </a:spcBef>
              <a:tabLst>
                <a:tab pos="1669414" algn="l"/>
              </a:tabLst>
            </a:pPr>
            <a:r>
              <a:rPr spc="-30" dirty="0"/>
              <a:t>10-</a:t>
            </a:r>
            <a:r>
              <a:rPr spc="-25" dirty="0"/>
              <a:t>11</a:t>
            </a:r>
            <a:r>
              <a:rPr lang="ru-RU" spc="-25" dirty="0"/>
              <a:t> И</a:t>
            </a:r>
            <a:br>
              <a:rPr lang="ru-RU" spc="-25" dirty="0"/>
            </a:br>
            <a:r>
              <a:rPr spc="-35" dirty="0" err="1"/>
              <a:t>класса</a:t>
            </a:r>
            <a:r>
              <a:rPr spc="-35" dirty="0"/>
              <a:t> </a:t>
            </a:r>
            <a:r>
              <a:rPr spc="-10" dirty="0"/>
              <a:t>(</a:t>
            </a:r>
            <a:r>
              <a:rPr lang="ru-RU" spc="-10" dirty="0"/>
              <a:t>Чаплыгина</a:t>
            </a:r>
            <a:r>
              <a:rPr spc="-10" dirty="0"/>
              <a:t>)</a:t>
            </a:r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8448BED4-F764-0455-F12A-4FC76E2EAB0D}"/>
              </a:ext>
            </a:extLst>
          </p:cNvPr>
          <p:cNvSpPr txBox="1"/>
          <p:nvPr/>
        </p:nvSpPr>
        <p:spPr>
          <a:xfrm>
            <a:off x="151589" y="3561286"/>
            <a:ext cx="2828925" cy="149015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1115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00B0F0"/>
                </a:solidFill>
                <a:latin typeface="Calibri"/>
                <a:cs typeface="Calibri"/>
              </a:rPr>
              <a:t>202</a:t>
            </a:r>
            <a:r>
              <a:rPr lang="ru-RU" sz="2400" b="1" spc="-10" dirty="0">
                <a:solidFill>
                  <a:srgbClr val="00B0F0"/>
                </a:solidFill>
                <a:latin typeface="Calibri"/>
                <a:cs typeface="Calibri"/>
              </a:rPr>
              <a:t>6</a:t>
            </a:r>
            <a:r>
              <a:rPr sz="2400" b="1" spc="-10" dirty="0">
                <a:solidFill>
                  <a:srgbClr val="00B0F0"/>
                </a:solidFill>
                <a:latin typeface="Calibri"/>
                <a:cs typeface="Calibri"/>
              </a:rPr>
              <a:t>-</a:t>
            </a:r>
            <a:r>
              <a:rPr sz="2400" b="1" dirty="0">
                <a:solidFill>
                  <a:srgbClr val="00B0F0"/>
                </a:solidFill>
                <a:latin typeface="Calibri"/>
                <a:cs typeface="Calibri"/>
              </a:rPr>
              <a:t>202</a:t>
            </a:r>
            <a:r>
              <a:rPr lang="ru-RU" sz="2400" b="1" dirty="0">
                <a:solidFill>
                  <a:srgbClr val="00B0F0"/>
                </a:solidFill>
                <a:latin typeface="Calibri"/>
                <a:cs typeface="Calibri"/>
              </a:rPr>
              <a:t>8</a:t>
            </a:r>
            <a:r>
              <a:rPr sz="2400" b="1" dirty="0">
                <a:solidFill>
                  <a:srgbClr val="00B0F0"/>
                </a:solidFill>
                <a:latin typeface="Calibri"/>
                <a:cs typeface="Calibri"/>
              </a:rPr>
              <a:t> </a:t>
            </a:r>
            <a:r>
              <a:rPr sz="2400" b="1" spc="-20" dirty="0" err="1">
                <a:solidFill>
                  <a:srgbClr val="00B0F0"/>
                </a:solidFill>
                <a:latin typeface="Calibri"/>
                <a:cs typeface="Calibri"/>
              </a:rPr>
              <a:t>годы</a:t>
            </a:r>
            <a:r>
              <a:rPr sz="2400" b="1" spc="-20" dirty="0">
                <a:solidFill>
                  <a:srgbClr val="00B0F0"/>
                </a:solidFill>
                <a:latin typeface="Calibri"/>
                <a:cs typeface="Calibri"/>
              </a:rPr>
              <a:t> </a:t>
            </a:r>
            <a:r>
              <a:rPr lang="ru-RU" sz="2400" b="1" dirty="0">
                <a:solidFill>
                  <a:srgbClr val="00B0F0"/>
                </a:solidFill>
                <a:latin typeface="Calibri"/>
                <a:cs typeface="Calibri"/>
              </a:rPr>
              <a:t>Профильный инженерный класс</a:t>
            </a:r>
            <a:endParaRPr sz="2400" dirty="0">
              <a:solidFill>
                <a:srgbClr val="00B0F0"/>
              </a:solidFill>
              <a:latin typeface="Calibri"/>
              <a:cs typeface="Calibri"/>
            </a:endParaRPr>
          </a:p>
        </p:txBody>
      </p:sp>
      <p:graphicFrame>
        <p:nvGraphicFramePr>
          <p:cNvPr id="22" name="Таблица 21">
            <a:extLst>
              <a:ext uri="{FF2B5EF4-FFF2-40B4-BE49-F238E27FC236}">
                <a16:creationId xmlns:a16="http://schemas.microsoft.com/office/drawing/2014/main" id="{D0D64E36-2624-8DE8-6CDB-3A46396A690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11635014"/>
              </p:ext>
            </p:extLst>
          </p:nvPr>
        </p:nvGraphicFramePr>
        <p:xfrm>
          <a:off x="2774615" y="439380"/>
          <a:ext cx="9327878" cy="6243812"/>
        </p:xfrm>
        <a:graphic>
          <a:graphicData uri="http://schemas.openxmlformats.org/drawingml/2006/table">
            <a:tbl>
              <a:tblPr bandRow="1">
                <a:tableStyleId>{69CF1AB2-1976-4502-BF36-3FF5EA218861}</a:tableStyleId>
              </a:tblPr>
              <a:tblGrid>
                <a:gridCol w="2432717">
                  <a:extLst>
                    <a:ext uri="{9D8B030D-6E8A-4147-A177-3AD203B41FA5}">
                      <a16:colId xmlns:a16="http://schemas.microsoft.com/office/drawing/2014/main" val="132699443"/>
                    </a:ext>
                  </a:extLst>
                </a:gridCol>
                <a:gridCol w="5376204">
                  <a:extLst>
                    <a:ext uri="{9D8B030D-6E8A-4147-A177-3AD203B41FA5}">
                      <a16:colId xmlns:a16="http://schemas.microsoft.com/office/drawing/2014/main" val="1170465679"/>
                    </a:ext>
                  </a:extLst>
                </a:gridCol>
                <a:gridCol w="790618">
                  <a:extLst>
                    <a:ext uri="{9D8B030D-6E8A-4147-A177-3AD203B41FA5}">
                      <a16:colId xmlns:a16="http://schemas.microsoft.com/office/drawing/2014/main" val="752155557"/>
                    </a:ext>
                  </a:extLst>
                </a:gridCol>
                <a:gridCol w="728339">
                  <a:extLst>
                    <a:ext uri="{9D8B030D-6E8A-4147-A177-3AD203B41FA5}">
                      <a16:colId xmlns:a16="http://schemas.microsoft.com/office/drawing/2014/main" val="3686980381"/>
                    </a:ext>
                  </a:extLst>
                </a:gridCol>
              </a:tblGrid>
              <a:tr h="635988"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2000" u="none" strike="noStrike" dirty="0">
                          <a:effectLst/>
                        </a:rPr>
                        <a:t>Предметные области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9" marR="7589" marT="7589" marB="0" anchor="ctr"/>
                </a:tc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2000" u="none" strike="noStrike" dirty="0">
                          <a:effectLst/>
                        </a:rPr>
                        <a:t>Учебные предметы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9" marR="7589" marT="7589" marB="0" anchor="ctr"/>
                </a:tc>
                <a:tc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2000" u="none" strike="noStrike" dirty="0">
                          <a:effectLst/>
                        </a:rPr>
                        <a:t>Кол-во часов в неделю/год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9" marR="7589" marT="7589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4881515"/>
                  </a:ext>
                </a:extLst>
              </a:tr>
              <a:tr h="2303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u="none" strike="noStrike" dirty="0">
                          <a:effectLst/>
                        </a:rPr>
                        <a:t>10И</a:t>
                      </a:r>
                      <a:endParaRPr lang="ru-RU" dirty="0"/>
                    </a:p>
                  </a:txBody>
                  <a:tcPr marL="7589" marR="7589" marT="7589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u="none" strike="noStrike" dirty="0">
                          <a:effectLst/>
                        </a:rPr>
                        <a:t>11И</a:t>
                      </a:r>
                      <a:endParaRPr lang="ru-RU" dirty="0"/>
                    </a:p>
                  </a:txBody>
                  <a:tcPr marL="7589" marR="7589" marT="7589" marB="0" anchor="ctr"/>
                </a:tc>
                <a:extLst>
                  <a:ext uri="{0D108BD9-81ED-4DB2-BD59-A6C34878D82A}">
                    <a16:rowId xmlns:a16="http://schemas.microsoft.com/office/drawing/2014/main" val="2083959858"/>
                  </a:ext>
                </a:extLst>
              </a:tr>
              <a:tr h="230340">
                <a:tc gridSpan="4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2000" u="none" strike="noStrike" dirty="0">
                          <a:effectLst/>
                        </a:rPr>
                        <a:t>1. Обязательная часть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9" marR="7589" marT="7589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9976024"/>
                  </a:ext>
                </a:extLst>
              </a:tr>
              <a:tr h="241857">
                <a:tc rowSpan="2"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ru-RU" sz="2000" u="none" strike="noStrike">
                          <a:effectLst/>
                        </a:rPr>
                        <a:t>Русский язык и литература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9" marR="7589" marT="7589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ru-RU" sz="2000" u="none" strike="noStrike">
                          <a:effectLst/>
                        </a:rPr>
                        <a:t>Русский язык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9" marR="7589" marT="7589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2000" u="none" strike="noStrike" dirty="0">
                          <a:effectLst/>
                        </a:rPr>
                        <a:t>2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9" marR="7589" marT="7589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2000" u="none" strike="noStrike">
                          <a:effectLst/>
                        </a:rPr>
                        <a:t>2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9" marR="7589" marT="7589" marB="0" anchor="ctr"/>
                </a:tc>
                <a:extLst>
                  <a:ext uri="{0D108BD9-81ED-4DB2-BD59-A6C34878D82A}">
                    <a16:rowId xmlns:a16="http://schemas.microsoft.com/office/drawing/2014/main" val="2123569995"/>
                  </a:ext>
                </a:extLst>
              </a:tr>
              <a:tr h="24185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u="none" strike="noStrike">
                          <a:effectLst/>
                        </a:rPr>
                        <a:t>Литература</a:t>
                      </a:r>
                      <a:endParaRPr lang="ru-RU"/>
                    </a:p>
                  </a:txBody>
                  <a:tcPr marL="7589" marR="7589" marT="7589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u="none" strike="noStrike">
                          <a:effectLst/>
                        </a:rPr>
                        <a:t>3</a:t>
                      </a:r>
                      <a:endParaRPr lang="ru-RU"/>
                    </a:p>
                  </a:txBody>
                  <a:tcPr marL="7589" marR="7589" marT="7589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u="none" strike="noStrike">
                          <a:effectLst/>
                        </a:rPr>
                        <a:t>3</a:t>
                      </a:r>
                      <a:endParaRPr lang="ru-RU"/>
                    </a:p>
                  </a:txBody>
                  <a:tcPr marL="7589" marR="7589" marT="7589" marB="0" anchor="ctr"/>
                </a:tc>
                <a:extLst>
                  <a:ext uri="{0D108BD9-81ED-4DB2-BD59-A6C34878D82A}">
                    <a16:rowId xmlns:a16="http://schemas.microsoft.com/office/drawing/2014/main" val="962674498"/>
                  </a:ext>
                </a:extLst>
              </a:tr>
              <a:tr h="24185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ru-RU" sz="2000" u="none" strike="noStrike" dirty="0">
                          <a:effectLst/>
                        </a:rPr>
                        <a:t>Иностранные языки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9" marR="7589" marT="7589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ru-RU" sz="2000" u="none" strike="noStrike" dirty="0">
                          <a:effectLst/>
                        </a:rPr>
                        <a:t>Иностранный язык (английский)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9" marR="7589" marT="7589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2000" u="none" strike="noStrike" dirty="0">
                          <a:effectLst/>
                        </a:rPr>
                        <a:t>0,48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9" marR="7589" marT="7589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2000" u="none" strike="noStrike">
                          <a:effectLst/>
                        </a:rPr>
                        <a:t>0,5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9" marR="7589" marT="7589" marB="0" anchor="ctr"/>
                </a:tc>
                <a:extLst>
                  <a:ext uri="{0D108BD9-81ED-4DB2-BD59-A6C34878D82A}">
                    <a16:rowId xmlns:a16="http://schemas.microsoft.com/office/drawing/2014/main" val="2422041137"/>
                  </a:ext>
                </a:extLst>
              </a:tr>
              <a:tr h="241857">
                <a:tc rowSpan="3"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ru-RU" sz="2000" u="none" strike="noStrike" dirty="0">
                          <a:effectLst/>
                        </a:rPr>
                        <a:t>Общественные науки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9" marR="7589" marT="7589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ru-RU" sz="2000" u="none" strike="noStrike">
                          <a:effectLst/>
                        </a:rPr>
                        <a:t>История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9" marR="7589" marT="7589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2000" u="none" strike="noStrike">
                          <a:effectLst/>
                        </a:rPr>
                        <a:t>2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9" marR="7589" marT="7589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2000" u="none" strike="noStrike">
                          <a:effectLst/>
                        </a:rPr>
                        <a:t>2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9" marR="7589" marT="7589" marB="0" anchor="ctr"/>
                </a:tc>
                <a:extLst>
                  <a:ext uri="{0D108BD9-81ED-4DB2-BD59-A6C34878D82A}">
                    <a16:rowId xmlns:a16="http://schemas.microsoft.com/office/drawing/2014/main" val="4102565281"/>
                  </a:ext>
                </a:extLst>
              </a:tr>
              <a:tr h="24185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u="none" strike="noStrike">
                          <a:effectLst/>
                        </a:rPr>
                        <a:t>Обществознание</a:t>
                      </a:r>
                      <a:endParaRPr lang="ru-RU"/>
                    </a:p>
                  </a:txBody>
                  <a:tcPr marL="7589" marR="7589" marT="7589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u="none" strike="noStrike" dirty="0">
                          <a:effectLst/>
                        </a:rPr>
                        <a:t>2</a:t>
                      </a:r>
                      <a:endParaRPr lang="ru-RU" dirty="0"/>
                    </a:p>
                  </a:txBody>
                  <a:tcPr marL="7589" marR="7589" marT="7589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u="none" strike="noStrike">
                          <a:effectLst/>
                        </a:rPr>
                        <a:t>1</a:t>
                      </a:r>
                      <a:endParaRPr lang="ru-RU"/>
                    </a:p>
                  </a:txBody>
                  <a:tcPr marL="7589" marR="7589" marT="7589" marB="0" anchor="ctr"/>
                </a:tc>
                <a:extLst>
                  <a:ext uri="{0D108BD9-81ED-4DB2-BD59-A6C34878D82A}">
                    <a16:rowId xmlns:a16="http://schemas.microsoft.com/office/drawing/2014/main" val="2196128787"/>
                  </a:ext>
                </a:extLst>
              </a:tr>
              <a:tr h="24185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u="none" strike="noStrike">
                          <a:effectLst/>
                        </a:rPr>
                        <a:t>География</a:t>
                      </a:r>
                      <a:endParaRPr lang="ru-RU"/>
                    </a:p>
                  </a:txBody>
                  <a:tcPr marL="7589" marR="7589" marT="7589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u="none" strike="noStrike">
                          <a:effectLst/>
                        </a:rPr>
                        <a:t>1</a:t>
                      </a:r>
                      <a:endParaRPr lang="ru-RU"/>
                    </a:p>
                  </a:txBody>
                  <a:tcPr marL="7589" marR="7589" marT="7589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u="none" strike="noStrike">
                          <a:effectLst/>
                        </a:rPr>
                        <a:t>1</a:t>
                      </a:r>
                      <a:endParaRPr lang="ru-RU"/>
                    </a:p>
                  </a:txBody>
                  <a:tcPr marL="7589" marR="7589" marT="7589" marB="0" anchor="ctr"/>
                </a:tc>
                <a:extLst>
                  <a:ext uri="{0D108BD9-81ED-4DB2-BD59-A6C34878D82A}">
                    <a16:rowId xmlns:a16="http://schemas.microsoft.com/office/drawing/2014/main" val="3166513076"/>
                  </a:ext>
                </a:extLst>
              </a:tr>
              <a:tr h="241857">
                <a:tc rowSpan="8"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ru-RU" sz="2000" u="none" strike="noStrike" dirty="0">
                          <a:effectLst/>
                        </a:rPr>
                        <a:t>Математика и информатика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9" marR="7589" marT="7589" marB="0" anchor="ctr"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ru-RU" sz="2000" u="none" strike="noStrike" dirty="0">
                          <a:effectLst/>
                        </a:rPr>
                        <a:t>Математика. Теория элементарных функций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9" marR="7589" marT="7589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2000" u="none" strike="noStrike" dirty="0">
                          <a:effectLst/>
                        </a:rPr>
                        <a:t>1,48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9" marR="7589" marT="7589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2000" u="none" strike="noStrike">
                          <a:effectLst/>
                        </a:rPr>
                        <a:t>-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7589" marR="7589" marT="7589" marB="0" anchor="ctr"/>
                </a:tc>
                <a:extLst>
                  <a:ext uri="{0D108BD9-81ED-4DB2-BD59-A6C34878D82A}">
                    <a16:rowId xmlns:a16="http://schemas.microsoft.com/office/drawing/2014/main" val="1394070320"/>
                  </a:ext>
                </a:extLst>
              </a:tr>
              <a:tr h="24185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u="none" strike="noStrike" dirty="0">
                          <a:effectLst/>
                        </a:rPr>
                        <a:t>Математика. Уравнения, неравенства и их конструкции</a:t>
                      </a:r>
                      <a:endParaRPr lang="ru-RU" dirty="0"/>
                    </a:p>
                  </a:txBody>
                  <a:tcPr marL="7589" marR="7589" marT="7589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u="none" strike="noStrike" dirty="0">
                          <a:effectLst/>
                        </a:rPr>
                        <a:t>0,61</a:t>
                      </a:r>
                      <a:endParaRPr lang="ru-RU" dirty="0"/>
                    </a:p>
                  </a:txBody>
                  <a:tcPr marL="7589" marR="7589" marT="7589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u="none" strike="noStrike">
                          <a:effectLst/>
                        </a:rPr>
                        <a:t>2,37</a:t>
                      </a:r>
                      <a:endParaRPr lang="ru-RU" dirty="0"/>
                    </a:p>
                  </a:txBody>
                  <a:tcPr marL="7589" marR="7589" marT="7589" marB="0" anchor="ctr"/>
                </a:tc>
                <a:extLst>
                  <a:ext uri="{0D108BD9-81ED-4DB2-BD59-A6C34878D82A}">
                    <a16:rowId xmlns:a16="http://schemas.microsoft.com/office/drawing/2014/main" val="3447599087"/>
                  </a:ext>
                </a:extLst>
              </a:tr>
              <a:tr h="24185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u="none" strike="noStrike">
                          <a:effectLst/>
                        </a:rPr>
                        <a:t>Математика. Тригонометрия</a:t>
                      </a:r>
                      <a:endParaRPr lang="ru-RU"/>
                    </a:p>
                  </a:txBody>
                  <a:tcPr marL="7589" marR="7589" marT="7589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u="none" strike="noStrike">
                          <a:effectLst/>
                        </a:rPr>
                        <a:t>0,91</a:t>
                      </a:r>
                      <a:endParaRPr lang="ru-RU"/>
                    </a:p>
                  </a:txBody>
                  <a:tcPr marL="7589" marR="7589" marT="7589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u="none" strike="noStrike">
                          <a:effectLst/>
                        </a:rPr>
                        <a:t>-</a:t>
                      </a:r>
                      <a:endParaRPr lang="ru-RU"/>
                    </a:p>
                  </a:txBody>
                  <a:tcPr marL="7589" marR="7589" marT="7589" marB="0" anchor="ctr"/>
                </a:tc>
                <a:extLst>
                  <a:ext uri="{0D108BD9-81ED-4DB2-BD59-A6C34878D82A}">
                    <a16:rowId xmlns:a16="http://schemas.microsoft.com/office/drawing/2014/main" val="1170669448"/>
                  </a:ext>
                </a:extLst>
              </a:tr>
              <a:tr h="24185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u="none" strike="noStrike" dirty="0">
                          <a:effectLst/>
                        </a:rPr>
                        <a:t>Математика. Начала математического анализа</a:t>
                      </a:r>
                      <a:endParaRPr lang="ru-RU" dirty="0"/>
                    </a:p>
                  </a:txBody>
                  <a:tcPr marL="7589" marR="7589" marT="7589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u="none" strike="noStrike" dirty="0">
                          <a:effectLst/>
                        </a:rPr>
                        <a:t>1</a:t>
                      </a:r>
                      <a:endParaRPr lang="ru-RU" dirty="0"/>
                    </a:p>
                  </a:txBody>
                  <a:tcPr marL="7589" marR="7589" marT="7589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u="none" strike="noStrike">
                          <a:effectLst/>
                        </a:rPr>
                        <a:t>1,13</a:t>
                      </a:r>
                      <a:endParaRPr lang="ru-RU" dirty="0"/>
                    </a:p>
                  </a:txBody>
                  <a:tcPr marL="7589" marR="7589" marT="7589" marB="0" anchor="ctr"/>
                </a:tc>
                <a:extLst>
                  <a:ext uri="{0D108BD9-81ED-4DB2-BD59-A6C34878D82A}">
                    <a16:rowId xmlns:a16="http://schemas.microsoft.com/office/drawing/2014/main" val="569613079"/>
                  </a:ext>
                </a:extLst>
              </a:tr>
              <a:tr h="41691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u="none" strike="noStrike" dirty="0">
                          <a:effectLst/>
                        </a:rPr>
                        <a:t>Математика. Расширение понятия числа: комплексные числа</a:t>
                      </a:r>
                      <a:endParaRPr lang="ru-RU" dirty="0"/>
                    </a:p>
                  </a:txBody>
                  <a:tcPr marL="7589" marR="7589" marT="7589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u="none" strike="noStrike" dirty="0">
                          <a:effectLst/>
                        </a:rPr>
                        <a:t>-</a:t>
                      </a:r>
                      <a:endParaRPr lang="ru-RU" dirty="0"/>
                    </a:p>
                  </a:txBody>
                  <a:tcPr marL="7589" marR="7589" marT="7589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u="none" strike="noStrike">
                          <a:effectLst/>
                        </a:rPr>
                        <a:t>0,5</a:t>
                      </a:r>
                      <a:endParaRPr lang="ru-RU" dirty="0"/>
                    </a:p>
                  </a:txBody>
                  <a:tcPr marL="7589" marR="7589" marT="7589" marB="0" anchor="ctr"/>
                </a:tc>
                <a:extLst>
                  <a:ext uri="{0D108BD9-81ED-4DB2-BD59-A6C34878D82A}">
                    <a16:rowId xmlns:a16="http://schemas.microsoft.com/office/drawing/2014/main" val="477347398"/>
                  </a:ext>
                </a:extLst>
              </a:tr>
              <a:tr h="24185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u="none" strike="noStrike" dirty="0">
                          <a:effectLst/>
                        </a:rPr>
                        <a:t>Математика. Основы теории вероятностей</a:t>
                      </a:r>
                      <a:endParaRPr lang="ru-RU" dirty="0"/>
                    </a:p>
                  </a:txBody>
                  <a:tcPr marL="7589" marR="7589" marT="7589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u="none" strike="noStrike" dirty="0">
                          <a:effectLst/>
                        </a:rPr>
                        <a:t>1</a:t>
                      </a:r>
                      <a:endParaRPr lang="ru-RU" dirty="0"/>
                    </a:p>
                  </a:txBody>
                  <a:tcPr marL="7589" marR="7589" marT="7589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u="none" strike="noStrike" dirty="0">
                          <a:effectLst/>
                        </a:rPr>
                        <a:t>1</a:t>
                      </a:r>
                      <a:endParaRPr lang="ru-RU" dirty="0"/>
                    </a:p>
                  </a:txBody>
                  <a:tcPr marL="7589" marR="7589" marT="7589" marB="0" anchor="ctr"/>
                </a:tc>
                <a:extLst>
                  <a:ext uri="{0D108BD9-81ED-4DB2-BD59-A6C34878D82A}">
                    <a16:rowId xmlns:a16="http://schemas.microsoft.com/office/drawing/2014/main" val="3210792205"/>
                  </a:ext>
                </a:extLst>
              </a:tr>
              <a:tr h="24185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u="none" strike="noStrike" dirty="0">
                          <a:effectLst/>
                        </a:rPr>
                        <a:t>Математика. Геометрия</a:t>
                      </a:r>
                      <a:endParaRPr lang="ru-RU" dirty="0"/>
                    </a:p>
                  </a:txBody>
                  <a:tcPr marL="7589" marR="7589" marT="7589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u="none" strike="noStrike">
                          <a:effectLst/>
                        </a:rPr>
                        <a:t>3</a:t>
                      </a:r>
                      <a:endParaRPr lang="ru-RU" dirty="0"/>
                    </a:p>
                  </a:txBody>
                  <a:tcPr marL="7589" marR="7589" marT="7589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u="none" strike="noStrike" dirty="0">
                          <a:effectLst/>
                        </a:rPr>
                        <a:t>3</a:t>
                      </a:r>
                      <a:endParaRPr lang="ru-RU" dirty="0"/>
                    </a:p>
                  </a:txBody>
                  <a:tcPr marL="7589" marR="7589" marT="7589" marB="0" anchor="ctr"/>
                </a:tc>
                <a:extLst>
                  <a:ext uri="{0D108BD9-81ED-4DB2-BD59-A6C34878D82A}">
                    <a16:rowId xmlns:a16="http://schemas.microsoft.com/office/drawing/2014/main" val="2723141595"/>
                  </a:ext>
                </a:extLst>
              </a:tr>
              <a:tr h="24185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u="none" strike="noStrike" dirty="0">
                          <a:effectLst/>
                        </a:rPr>
                        <a:t>Информатика</a:t>
                      </a:r>
                      <a:endParaRPr lang="ru-RU" dirty="0"/>
                    </a:p>
                  </a:txBody>
                  <a:tcPr marL="7589" marR="7589" marT="7589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u="none" strike="noStrike" dirty="0">
                          <a:effectLst/>
                        </a:rPr>
                        <a:t>3</a:t>
                      </a:r>
                      <a:endParaRPr lang="ru-RU" dirty="0"/>
                    </a:p>
                  </a:txBody>
                  <a:tcPr marL="7589" marR="7589" marT="7589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dirty="0"/>
                        <a:t>3</a:t>
                      </a:r>
                    </a:p>
                  </a:txBody>
                  <a:tcPr marL="7589" marR="7589" marT="7589" marB="0" anchor="ctr"/>
                </a:tc>
                <a:extLst>
                  <a:ext uri="{0D108BD9-81ED-4DB2-BD59-A6C34878D82A}">
                    <a16:rowId xmlns:a16="http://schemas.microsoft.com/office/drawing/2014/main" val="2442172102"/>
                  </a:ext>
                </a:extLst>
              </a:tr>
            </a:tbl>
          </a:graphicData>
        </a:graphic>
      </p:graphicFrame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61225774-F013-20ED-3C61-4276DF76038E}"/>
              </a:ext>
            </a:extLst>
          </p:cNvPr>
          <p:cNvGrpSpPr/>
          <p:nvPr/>
        </p:nvGrpSpPr>
        <p:grpSpPr>
          <a:xfrm>
            <a:off x="1082039" y="5051438"/>
            <a:ext cx="1560830" cy="1260475"/>
            <a:chOff x="1082039" y="5051438"/>
            <a:chExt cx="1560830" cy="1260475"/>
          </a:xfrm>
        </p:grpSpPr>
        <p:sp>
          <p:nvSpPr>
            <p:cNvPr id="11" name="object 11">
              <a:extLst>
                <a:ext uri="{FF2B5EF4-FFF2-40B4-BE49-F238E27FC236}">
                  <a16:creationId xmlns:a16="http://schemas.microsoft.com/office/drawing/2014/main" id="{FD828FA9-1AAA-DEAB-A2CE-68530167FDD0}"/>
                </a:ext>
              </a:extLst>
            </p:cNvPr>
            <p:cNvSpPr/>
            <p:nvPr/>
          </p:nvSpPr>
          <p:spPr>
            <a:xfrm>
              <a:off x="1082039" y="5055108"/>
              <a:ext cx="1560830" cy="259079"/>
            </a:xfrm>
            <a:custGeom>
              <a:avLst/>
              <a:gdLst/>
              <a:ahLst/>
              <a:cxnLst/>
              <a:rect l="l" t="t" r="r" b="b"/>
              <a:pathLst>
                <a:path w="1560830" h="259079">
                  <a:moveTo>
                    <a:pt x="1410080" y="0"/>
                  </a:moveTo>
                  <a:lnTo>
                    <a:pt x="150494" y="0"/>
                  </a:lnTo>
                  <a:lnTo>
                    <a:pt x="0" y="259080"/>
                  </a:lnTo>
                  <a:lnTo>
                    <a:pt x="1560576" y="259080"/>
                  </a:lnTo>
                  <a:lnTo>
                    <a:pt x="1410080" y="0"/>
                  </a:lnTo>
                  <a:close/>
                </a:path>
              </a:pathLst>
            </a:custGeom>
            <a:solidFill>
              <a:srgbClr val="0725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7" name="Группа 6">
              <a:extLst>
                <a:ext uri="{FF2B5EF4-FFF2-40B4-BE49-F238E27FC236}">
                  <a16:creationId xmlns:a16="http://schemas.microsoft.com/office/drawing/2014/main" id="{FC6370B1-1E73-B942-E448-143A029A7052}"/>
                </a:ext>
              </a:extLst>
            </p:cNvPr>
            <p:cNvGrpSpPr/>
            <p:nvPr/>
          </p:nvGrpSpPr>
          <p:grpSpPr>
            <a:xfrm>
              <a:off x="1232216" y="5051438"/>
              <a:ext cx="1260475" cy="1260475"/>
              <a:chOff x="6745130" y="1414910"/>
              <a:chExt cx="1260475" cy="1260475"/>
            </a:xfrm>
          </p:grpSpPr>
          <p:sp>
            <p:nvSpPr>
              <p:cNvPr id="4" name="object 14">
                <a:extLst>
                  <a:ext uri="{FF2B5EF4-FFF2-40B4-BE49-F238E27FC236}">
                    <a16:creationId xmlns:a16="http://schemas.microsoft.com/office/drawing/2014/main" id="{D8DA8954-8A14-6531-DBEF-FE2367A46D1E}"/>
                  </a:ext>
                </a:extLst>
              </p:cNvPr>
              <p:cNvSpPr/>
              <p:nvPr/>
            </p:nvSpPr>
            <p:spPr>
              <a:xfrm>
                <a:off x="6745130" y="1414910"/>
                <a:ext cx="1260475" cy="1260475"/>
              </a:xfrm>
              <a:custGeom>
                <a:avLst/>
                <a:gdLst/>
                <a:ahLst/>
                <a:cxnLst/>
                <a:rect l="l" t="t" r="r" b="b"/>
                <a:pathLst>
                  <a:path w="1260475" h="1260475">
                    <a:moveTo>
                      <a:pt x="1260348" y="0"/>
                    </a:moveTo>
                    <a:lnTo>
                      <a:pt x="0" y="0"/>
                    </a:lnTo>
                    <a:lnTo>
                      <a:pt x="0" y="630174"/>
                    </a:lnTo>
                    <a:lnTo>
                      <a:pt x="1728" y="677197"/>
                    </a:lnTo>
                    <a:lnTo>
                      <a:pt x="6833" y="723283"/>
                    </a:lnTo>
                    <a:lnTo>
                      <a:pt x="15193" y="768310"/>
                    </a:lnTo>
                    <a:lnTo>
                      <a:pt x="26685" y="812156"/>
                    </a:lnTo>
                    <a:lnTo>
                      <a:pt x="41187" y="854698"/>
                    </a:lnTo>
                    <a:lnTo>
                      <a:pt x="58578" y="895815"/>
                    </a:lnTo>
                    <a:lnTo>
                      <a:pt x="78736" y="935385"/>
                    </a:lnTo>
                    <a:lnTo>
                      <a:pt x="101538" y="973285"/>
                    </a:lnTo>
                    <a:lnTo>
                      <a:pt x="126863" y="1009395"/>
                    </a:lnTo>
                    <a:lnTo>
                      <a:pt x="154589" y="1043591"/>
                    </a:lnTo>
                    <a:lnTo>
                      <a:pt x="184594" y="1075753"/>
                    </a:lnTo>
                    <a:lnTo>
                      <a:pt x="216756" y="1105758"/>
                    </a:lnTo>
                    <a:lnTo>
                      <a:pt x="250952" y="1133484"/>
                    </a:lnTo>
                    <a:lnTo>
                      <a:pt x="287062" y="1158809"/>
                    </a:lnTo>
                    <a:lnTo>
                      <a:pt x="324962" y="1181611"/>
                    </a:lnTo>
                    <a:lnTo>
                      <a:pt x="364532" y="1201769"/>
                    </a:lnTo>
                    <a:lnTo>
                      <a:pt x="405649" y="1219160"/>
                    </a:lnTo>
                    <a:lnTo>
                      <a:pt x="448191" y="1233662"/>
                    </a:lnTo>
                    <a:lnTo>
                      <a:pt x="492037" y="1245154"/>
                    </a:lnTo>
                    <a:lnTo>
                      <a:pt x="537064" y="1253514"/>
                    </a:lnTo>
                    <a:lnTo>
                      <a:pt x="583150" y="1258619"/>
                    </a:lnTo>
                    <a:lnTo>
                      <a:pt x="630174" y="1260348"/>
                    </a:lnTo>
                    <a:lnTo>
                      <a:pt x="677197" y="1258619"/>
                    </a:lnTo>
                    <a:lnTo>
                      <a:pt x="723283" y="1253514"/>
                    </a:lnTo>
                    <a:lnTo>
                      <a:pt x="768310" y="1245154"/>
                    </a:lnTo>
                    <a:lnTo>
                      <a:pt x="812156" y="1233662"/>
                    </a:lnTo>
                    <a:lnTo>
                      <a:pt x="854698" y="1219160"/>
                    </a:lnTo>
                    <a:lnTo>
                      <a:pt x="895815" y="1201769"/>
                    </a:lnTo>
                    <a:lnTo>
                      <a:pt x="935385" y="1181611"/>
                    </a:lnTo>
                    <a:lnTo>
                      <a:pt x="973285" y="1158809"/>
                    </a:lnTo>
                    <a:lnTo>
                      <a:pt x="1009395" y="1133484"/>
                    </a:lnTo>
                    <a:lnTo>
                      <a:pt x="1043591" y="1105758"/>
                    </a:lnTo>
                    <a:lnTo>
                      <a:pt x="1075753" y="1075753"/>
                    </a:lnTo>
                    <a:lnTo>
                      <a:pt x="1105758" y="1043591"/>
                    </a:lnTo>
                    <a:lnTo>
                      <a:pt x="1133484" y="1009395"/>
                    </a:lnTo>
                    <a:lnTo>
                      <a:pt x="1158809" y="973285"/>
                    </a:lnTo>
                    <a:lnTo>
                      <a:pt x="1181611" y="935385"/>
                    </a:lnTo>
                    <a:lnTo>
                      <a:pt x="1201769" y="895815"/>
                    </a:lnTo>
                    <a:lnTo>
                      <a:pt x="1219160" y="854698"/>
                    </a:lnTo>
                    <a:lnTo>
                      <a:pt x="1233662" y="812156"/>
                    </a:lnTo>
                    <a:lnTo>
                      <a:pt x="1245154" y="768310"/>
                    </a:lnTo>
                    <a:lnTo>
                      <a:pt x="1253514" y="723283"/>
                    </a:lnTo>
                    <a:lnTo>
                      <a:pt x="1258619" y="677197"/>
                    </a:lnTo>
                    <a:lnTo>
                      <a:pt x="1260348" y="630174"/>
                    </a:lnTo>
                    <a:lnTo>
                      <a:pt x="1260348" y="0"/>
                    </a:lnTo>
                    <a:close/>
                  </a:path>
                </a:pathLst>
              </a:custGeom>
              <a:solidFill>
                <a:srgbClr val="85CFE1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" name="Овал 4">
                <a:extLst>
                  <a:ext uri="{FF2B5EF4-FFF2-40B4-BE49-F238E27FC236}">
                    <a16:creationId xmlns:a16="http://schemas.microsoft.com/office/drawing/2014/main" id="{C69D26B1-642D-E3D0-F6DC-376A63FC522F}"/>
                  </a:ext>
                </a:extLst>
              </p:cNvPr>
              <p:cNvSpPr/>
              <p:nvPr/>
            </p:nvSpPr>
            <p:spPr>
              <a:xfrm>
                <a:off x="6915692" y="1524000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pic>
            <p:nvPicPr>
              <p:cNvPr id="6" name="object 19">
                <a:extLst>
                  <a:ext uri="{FF2B5EF4-FFF2-40B4-BE49-F238E27FC236}">
                    <a16:creationId xmlns:a16="http://schemas.microsoft.com/office/drawing/2014/main" id="{CC23241B-B79B-D799-8A5D-94B351C7C853}"/>
                  </a:ext>
                </a:extLst>
              </p:cNvPr>
              <p:cNvPicPr/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7048280" y="1688943"/>
                <a:ext cx="649224" cy="630936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4198034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FE7C7E-F55A-2B7E-34BD-E53BBE3BEE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BEEFBFD7-1A7B-0866-9EDB-45D11ED583A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51588" y="233629"/>
            <a:ext cx="2828926" cy="33368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pc="-25" dirty="0" err="1"/>
              <a:t>Проект</a:t>
            </a:r>
            <a:r>
              <a:rPr spc="-155" dirty="0"/>
              <a:t> </a:t>
            </a:r>
            <a:r>
              <a:rPr lang="ru-RU" spc="-155" dirty="0"/>
              <a:t/>
            </a:r>
            <a:br>
              <a:rPr lang="ru-RU" spc="-155" dirty="0"/>
            </a:br>
            <a:r>
              <a:rPr spc="-25" dirty="0" err="1"/>
              <a:t>учебного</a:t>
            </a:r>
            <a:r>
              <a:rPr spc="-25" dirty="0"/>
              <a:t> </a:t>
            </a:r>
            <a:r>
              <a:rPr spc="-10" dirty="0"/>
              <a:t>плана</a:t>
            </a:r>
          </a:p>
          <a:p>
            <a:pPr marL="12700" marR="285115">
              <a:lnSpc>
                <a:spcPct val="100000"/>
              </a:lnSpc>
              <a:spcBef>
                <a:spcPts val="5"/>
              </a:spcBef>
              <a:tabLst>
                <a:tab pos="1669414" algn="l"/>
              </a:tabLst>
            </a:pPr>
            <a:r>
              <a:rPr spc="-30" dirty="0"/>
              <a:t>10-</a:t>
            </a:r>
            <a:r>
              <a:rPr spc="-25" dirty="0"/>
              <a:t>11</a:t>
            </a:r>
            <a:r>
              <a:rPr lang="ru-RU" spc="-25" dirty="0"/>
              <a:t> И</a:t>
            </a:r>
            <a:br>
              <a:rPr lang="ru-RU" spc="-25" dirty="0"/>
            </a:br>
            <a:r>
              <a:rPr spc="-35" dirty="0" err="1"/>
              <a:t>класса</a:t>
            </a:r>
            <a:r>
              <a:rPr spc="-35" dirty="0"/>
              <a:t> </a:t>
            </a:r>
            <a:r>
              <a:rPr spc="-10" dirty="0"/>
              <a:t>(</a:t>
            </a:r>
            <a:r>
              <a:rPr lang="ru-RU" spc="-10" dirty="0"/>
              <a:t>Чаплыгина</a:t>
            </a:r>
            <a:r>
              <a:rPr spc="-10" dirty="0"/>
              <a:t>)</a:t>
            </a:r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DE2DF772-C8E7-A43B-66B7-85BB3F5E2B7E}"/>
              </a:ext>
            </a:extLst>
          </p:cNvPr>
          <p:cNvSpPr txBox="1"/>
          <p:nvPr/>
        </p:nvSpPr>
        <p:spPr>
          <a:xfrm>
            <a:off x="151589" y="3561286"/>
            <a:ext cx="2828925" cy="149015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1115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00B0F0"/>
                </a:solidFill>
                <a:latin typeface="Calibri"/>
                <a:cs typeface="Calibri"/>
              </a:rPr>
              <a:t>202</a:t>
            </a:r>
            <a:r>
              <a:rPr lang="ru-RU" sz="2400" b="1" spc="-10" dirty="0">
                <a:solidFill>
                  <a:srgbClr val="00B0F0"/>
                </a:solidFill>
                <a:latin typeface="Calibri"/>
                <a:cs typeface="Calibri"/>
              </a:rPr>
              <a:t>6</a:t>
            </a:r>
            <a:r>
              <a:rPr sz="2400" b="1" spc="-10" dirty="0">
                <a:solidFill>
                  <a:srgbClr val="00B0F0"/>
                </a:solidFill>
                <a:latin typeface="Calibri"/>
                <a:cs typeface="Calibri"/>
              </a:rPr>
              <a:t>-</a:t>
            </a:r>
            <a:r>
              <a:rPr sz="2400" b="1" dirty="0">
                <a:solidFill>
                  <a:srgbClr val="00B0F0"/>
                </a:solidFill>
                <a:latin typeface="Calibri"/>
                <a:cs typeface="Calibri"/>
              </a:rPr>
              <a:t>202</a:t>
            </a:r>
            <a:r>
              <a:rPr lang="ru-RU" sz="2400" b="1" dirty="0">
                <a:solidFill>
                  <a:srgbClr val="00B0F0"/>
                </a:solidFill>
                <a:latin typeface="Calibri"/>
                <a:cs typeface="Calibri"/>
              </a:rPr>
              <a:t>8</a:t>
            </a:r>
            <a:r>
              <a:rPr sz="2400" b="1" dirty="0">
                <a:solidFill>
                  <a:srgbClr val="00B0F0"/>
                </a:solidFill>
                <a:latin typeface="Calibri"/>
                <a:cs typeface="Calibri"/>
              </a:rPr>
              <a:t> </a:t>
            </a:r>
            <a:r>
              <a:rPr sz="2400" b="1" spc="-20" dirty="0" err="1">
                <a:solidFill>
                  <a:srgbClr val="00B0F0"/>
                </a:solidFill>
                <a:latin typeface="Calibri"/>
                <a:cs typeface="Calibri"/>
              </a:rPr>
              <a:t>годы</a:t>
            </a:r>
            <a:r>
              <a:rPr sz="2400" b="1" spc="-20" dirty="0">
                <a:solidFill>
                  <a:srgbClr val="00B0F0"/>
                </a:solidFill>
                <a:latin typeface="Calibri"/>
                <a:cs typeface="Calibri"/>
              </a:rPr>
              <a:t> </a:t>
            </a:r>
            <a:r>
              <a:rPr lang="ru-RU" sz="2400" b="1" dirty="0">
                <a:solidFill>
                  <a:srgbClr val="00B0F0"/>
                </a:solidFill>
                <a:latin typeface="Calibri"/>
                <a:cs typeface="Calibri"/>
              </a:rPr>
              <a:t>Профильный инженерный класс</a:t>
            </a:r>
            <a:endParaRPr sz="2400" dirty="0">
              <a:solidFill>
                <a:srgbClr val="00B0F0"/>
              </a:solidFill>
              <a:latin typeface="Calibri"/>
              <a:cs typeface="Calibri"/>
            </a:endParaRPr>
          </a:p>
        </p:txBody>
      </p:sp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C09CE737-DFC1-5D19-5821-CE66537A9F84}"/>
              </a:ext>
            </a:extLst>
          </p:cNvPr>
          <p:cNvGrpSpPr/>
          <p:nvPr/>
        </p:nvGrpSpPr>
        <p:grpSpPr>
          <a:xfrm>
            <a:off x="1082039" y="5051438"/>
            <a:ext cx="1560830" cy="1260475"/>
            <a:chOff x="1082039" y="5051438"/>
            <a:chExt cx="1560830" cy="1260475"/>
          </a:xfrm>
        </p:grpSpPr>
        <p:sp>
          <p:nvSpPr>
            <p:cNvPr id="11" name="object 11">
              <a:extLst>
                <a:ext uri="{FF2B5EF4-FFF2-40B4-BE49-F238E27FC236}">
                  <a16:creationId xmlns:a16="http://schemas.microsoft.com/office/drawing/2014/main" id="{C9E7B32B-B90A-13C5-C1B7-00608663AFB1}"/>
                </a:ext>
              </a:extLst>
            </p:cNvPr>
            <p:cNvSpPr/>
            <p:nvPr/>
          </p:nvSpPr>
          <p:spPr>
            <a:xfrm>
              <a:off x="1082039" y="5055108"/>
              <a:ext cx="1560830" cy="259079"/>
            </a:xfrm>
            <a:custGeom>
              <a:avLst/>
              <a:gdLst/>
              <a:ahLst/>
              <a:cxnLst/>
              <a:rect l="l" t="t" r="r" b="b"/>
              <a:pathLst>
                <a:path w="1560830" h="259079">
                  <a:moveTo>
                    <a:pt x="1410080" y="0"/>
                  </a:moveTo>
                  <a:lnTo>
                    <a:pt x="150494" y="0"/>
                  </a:lnTo>
                  <a:lnTo>
                    <a:pt x="0" y="259080"/>
                  </a:lnTo>
                  <a:lnTo>
                    <a:pt x="1560576" y="259080"/>
                  </a:lnTo>
                  <a:lnTo>
                    <a:pt x="1410080" y="0"/>
                  </a:lnTo>
                  <a:close/>
                </a:path>
              </a:pathLst>
            </a:custGeom>
            <a:solidFill>
              <a:srgbClr val="0725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7" name="Группа 6">
              <a:extLst>
                <a:ext uri="{FF2B5EF4-FFF2-40B4-BE49-F238E27FC236}">
                  <a16:creationId xmlns:a16="http://schemas.microsoft.com/office/drawing/2014/main" id="{2DF30471-12F8-ED0E-C890-A8F43C6595EC}"/>
                </a:ext>
              </a:extLst>
            </p:cNvPr>
            <p:cNvGrpSpPr/>
            <p:nvPr/>
          </p:nvGrpSpPr>
          <p:grpSpPr>
            <a:xfrm>
              <a:off x="1232216" y="5051438"/>
              <a:ext cx="1260475" cy="1260475"/>
              <a:chOff x="6745130" y="1414910"/>
              <a:chExt cx="1260475" cy="1260475"/>
            </a:xfrm>
          </p:grpSpPr>
          <p:sp>
            <p:nvSpPr>
              <p:cNvPr id="4" name="object 14">
                <a:extLst>
                  <a:ext uri="{FF2B5EF4-FFF2-40B4-BE49-F238E27FC236}">
                    <a16:creationId xmlns:a16="http://schemas.microsoft.com/office/drawing/2014/main" id="{8CB49971-E619-8296-F41D-AAEAD00A1B51}"/>
                  </a:ext>
                </a:extLst>
              </p:cNvPr>
              <p:cNvSpPr/>
              <p:nvPr/>
            </p:nvSpPr>
            <p:spPr>
              <a:xfrm>
                <a:off x="6745130" y="1414910"/>
                <a:ext cx="1260475" cy="1260475"/>
              </a:xfrm>
              <a:custGeom>
                <a:avLst/>
                <a:gdLst/>
                <a:ahLst/>
                <a:cxnLst/>
                <a:rect l="l" t="t" r="r" b="b"/>
                <a:pathLst>
                  <a:path w="1260475" h="1260475">
                    <a:moveTo>
                      <a:pt x="1260348" y="0"/>
                    </a:moveTo>
                    <a:lnTo>
                      <a:pt x="0" y="0"/>
                    </a:lnTo>
                    <a:lnTo>
                      <a:pt x="0" y="630174"/>
                    </a:lnTo>
                    <a:lnTo>
                      <a:pt x="1728" y="677197"/>
                    </a:lnTo>
                    <a:lnTo>
                      <a:pt x="6833" y="723283"/>
                    </a:lnTo>
                    <a:lnTo>
                      <a:pt x="15193" y="768310"/>
                    </a:lnTo>
                    <a:lnTo>
                      <a:pt x="26685" y="812156"/>
                    </a:lnTo>
                    <a:lnTo>
                      <a:pt x="41187" y="854698"/>
                    </a:lnTo>
                    <a:lnTo>
                      <a:pt x="58578" y="895815"/>
                    </a:lnTo>
                    <a:lnTo>
                      <a:pt x="78736" y="935385"/>
                    </a:lnTo>
                    <a:lnTo>
                      <a:pt x="101538" y="973285"/>
                    </a:lnTo>
                    <a:lnTo>
                      <a:pt x="126863" y="1009395"/>
                    </a:lnTo>
                    <a:lnTo>
                      <a:pt x="154589" y="1043591"/>
                    </a:lnTo>
                    <a:lnTo>
                      <a:pt x="184594" y="1075753"/>
                    </a:lnTo>
                    <a:lnTo>
                      <a:pt x="216756" y="1105758"/>
                    </a:lnTo>
                    <a:lnTo>
                      <a:pt x="250952" y="1133484"/>
                    </a:lnTo>
                    <a:lnTo>
                      <a:pt x="287062" y="1158809"/>
                    </a:lnTo>
                    <a:lnTo>
                      <a:pt x="324962" y="1181611"/>
                    </a:lnTo>
                    <a:lnTo>
                      <a:pt x="364532" y="1201769"/>
                    </a:lnTo>
                    <a:lnTo>
                      <a:pt x="405649" y="1219160"/>
                    </a:lnTo>
                    <a:lnTo>
                      <a:pt x="448191" y="1233662"/>
                    </a:lnTo>
                    <a:lnTo>
                      <a:pt x="492037" y="1245154"/>
                    </a:lnTo>
                    <a:lnTo>
                      <a:pt x="537064" y="1253514"/>
                    </a:lnTo>
                    <a:lnTo>
                      <a:pt x="583150" y="1258619"/>
                    </a:lnTo>
                    <a:lnTo>
                      <a:pt x="630174" y="1260348"/>
                    </a:lnTo>
                    <a:lnTo>
                      <a:pt x="677197" y="1258619"/>
                    </a:lnTo>
                    <a:lnTo>
                      <a:pt x="723283" y="1253514"/>
                    </a:lnTo>
                    <a:lnTo>
                      <a:pt x="768310" y="1245154"/>
                    </a:lnTo>
                    <a:lnTo>
                      <a:pt x="812156" y="1233662"/>
                    </a:lnTo>
                    <a:lnTo>
                      <a:pt x="854698" y="1219160"/>
                    </a:lnTo>
                    <a:lnTo>
                      <a:pt x="895815" y="1201769"/>
                    </a:lnTo>
                    <a:lnTo>
                      <a:pt x="935385" y="1181611"/>
                    </a:lnTo>
                    <a:lnTo>
                      <a:pt x="973285" y="1158809"/>
                    </a:lnTo>
                    <a:lnTo>
                      <a:pt x="1009395" y="1133484"/>
                    </a:lnTo>
                    <a:lnTo>
                      <a:pt x="1043591" y="1105758"/>
                    </a:lnTo>
                    <a:lnTo>
                      <a:pt x="1075753" y="1075753"/>
                    </a:lnTo>
                    <a:lnTo>
                      <a:pt x="1105758" y="1043591"/>
                    </a:lnTo>
                    <a:lnTo>
                      <a:pt x="1133484" y="1009395"/>
                    </a:lnTo>
                    <a:lnTo>
                      <a:pt x="1158809" y="973285"/>
                    </a:lnTo>
                    <a:lnTo>
                      <a:pt x="1181611" y="935385"/>
                    </a:lnTo>
                    <a:lnTo>
                      <a:pt x="1201769" y="895815"/>
                    </a:lnTo>
                    <a:lnTo>
                      <a:pt x="1219160" y="854698"/>
                    </a:lnTo>
                    <a:lnTo>
                      <a:pt x="1233662" y="812156"/>
                    </a:lnTo>
                    <a:lnTo>
                      <a:pt x="1245154" y="768310"/>
                    </a:lnTo>
                    <a:lnTo>
                      <a:pt x="1253514" y="723283"/>
                    </a:lnTo>
                    <a:lnTo>
                      <a:pt x="1258619" y="677197"/>
                    </a:lnTo>
                    <a:lnTo>
                      <a:pt x="1260348" y="630174"/>
                    </a:lnTo>
                    <a:lnTo>
                      <a:pt x="1260348" y="0"/>
                    </a:lnTo>
                    <a:close/>
                  </a:path>
                </a:pathLst>
              </a:custGeom>
              <a:solidFill>
                <a:srgbClr val="85CFE1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" name="Овал 4">
                <a:extLst>
                  <a:ext uri="{FF2B5EF4-FFF2-40B4-BE49-F238E27FC236}">
                    <a16:creationId xmlns:a16="http://schemas.microsoft.com/office/drawing/2014/main" id="{4A48BEB5-4B0E-1985-77CE-1998C5CD0898}"/>
                  </a:ext>
                </a:extLst>
              </p:cNvPr>
              <p:cNvSpPr/>
              <p:nvPr/>
            </p:nvSpPr>
            <p:spPr>
              <a:xfrm>
                <a:off x="6915692" y="1524000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pic>
            <p:nvPicPr>
              <p:cNvPr id="6" name="object 19">
                <a:extLst>
                  <a:ext uri="{FF2B5EF4-FFF2-40B4-BE49-F238E27FC236}">
                    <a16:creationId xmlns:a16="http://schemas.microsoft.com/office/drawing/2014/main" id="{88DB878E-5096-5D95-188D-4091E0245718}"/>
                  </a:ext>
                </a:extLst>
              </p:cNvPr>
              <p:cNvPicPr/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7048280" y="1688943"/>
                <a:ext cx="649224" cy="630936"/>
              </a:xfrm>
              <a:prstGeom prst="rect">
                <a:avLst/>
              </a:prstGeom>
            </p:spPr>
          </p:pic>
        </p:grpSp>
      </p:grp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D4FD6B42-6526-47DE-E36A-DB578B215F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6249196"/>
              </p:ext>
            </p:extLst>
          </p:nvPr>
        </p:nvGraphicFramePr>
        <p:xfrm>
          <a:off x="2774615" y="439380"/>
          <a:ext cx="9327878" cy="5013616"/>
        </p:xfrm>
        <a:graphic>
          <a:graphicData uri="http://schemas.openxmlformats.org/drawingml/2006/table">
            <a:tbl>
              <a:tblPr bandRow="1">
                <a:tableStyleId>{69CF1AB2-1976-4502-BF36-3FF5EA218861}</a:tableStyleId>
              </a:tblPr>
              <a:tblGrid>
                <a:gridCol w="2432717">
                  <a:extLst>
                    <a:ext uri="{9D8B030D-6E8A-4147-A177-3AD203B41FA5}">
                      <a16:colId xmlns:a16="http://schemas.microsoft.com/office/drawing/2014/main" val="132699443"/>
                    </a:ext>
                  </a:extLst>
                </a:gridCol>
                <a:gridCol w="5376204">
                  <a:extLst>
                    <a:ext uri="{9D8B030D-6E8A-4147-A177-3AD203B41FA5}">
                      <a16:colId xmlns:a16="http://schemas.microsoft.com/office/drawing/2014/main" val="1170465679"/>
                    </a:ext>
                  </a:extLst>
                </a:gridCol>
                <a:gridCol w="790618">
                  <a:extLst>
                    <a:ext uri="{9D8B030D-6E8A-4147-A177-3AD203B41FA5}">
                      <a16:colId xmlns:a16="http://schemas.microsoft.com/office/drawing/2014/main" val="752155557"/>
                    </a:ext>
                  </a:extLst>
                </a:gridCol>
                <a:gridCol w="728339">
                  <a:extLst>
                    <a:ext uri="{9D8B030D-6E8A-4147-A177-3AD203B41FA5}">
                      <a16:colId xmlns:a16="http://schemas.microsoft.com/office/drawing/2014/main" val="3686980381"/>
                    </a:ext>
                  </a:extLst>
                </a:gridCol>
              </a:tblGrid>
              <a:tr h="635988"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2000" u="none" strike="noStrike" dirty="0">
                          <a:effectLst/>
                        </a:rPr>
                        <a:t>Предметные области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589" marR="7589" marT="7589" marB="0" anchor="ctr"/>
                </a:tc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2000" u="none" strike="noStrike" dirty="0">
                          <a:effectLst/>
                        </a:rPr>
                        <a:t>Учебные предметы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589" marR="7589" marT="7589" marB="0" anchor="ctr"/>
                </a:tc>
                <a:tc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2000" u="none" strike="noStrike" dirty="0">
                          <a:effectLst/>
                        </a:rPr>
                        <a:t>Кол-во часов в неделю/год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589" marR="7589" marT="7589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4881515"/>
                  </a:ext>
                </a:extLst>
              </a:tr>
              <a:tr h="2303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u="none" strike="noStrike" dirty="0">
                          <a:effectLst/>
                        </a:rPr>
                        <a:t>10И</a:t>
                      </a:r>
                      <a:endParaRPr lang="ru-RU" sz="2000" dirty="0">
                        <a:latin typeface="+mn-lt"/>
                      </a:endParaRPr>
                    </a:p>
                  </a:txBody>
                  <a:tcPr marL="7589" marR="7589" marT="7589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u="none" strike="noStrike" dirty="0">
                          <a:effectLst/>
                        </a:rPr>
                        <a:t>11И</a:t>
                      </a:r>
                      <a:endParaRPr lang="ru-RU" sz="2000" dirty="0">
                        <a:latin typeface="+mn-lt"/>
                      </a:endParaRPr>
                    </a:p>
                  </a:txBody>
                  <a:tcPr marL="7589" marR="7589" marT="7589" marB="0" anchor="ctr"/>
                </a:tc>
                <a:extLst>
                  <a:ext uri="{0D108BD9-81ED-4DB2-BD59-A6C34878D82A}">
                    <a16:rowId xmlns:a16="http://schemas.microsoft.com/office/drawing/2014/main" val="2083959858"/>
                  </a:ext>
                </a:extLst>
              </a:tr>
              <a:tr h="230340">
                <a:tc gridSpan="4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2000" u="none" strike="noStrike" dirty="0" smtClean="0">
                          <a:effectLst/>
                        </a:rPr>
                        <a:t>1. Обязательная часть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589" marR="7589" marT="7589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9976024"/>
                  </a:ext>
                </a:extLst>
              </a:tr>
              <a:tr h="241857">
                <a:tc rowSpan="8"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ru-RU" sz="2000" b="0" u="none" strike="noStrike">
                          <a:solidFill>
                            <a:srgbClr val="000000"/>
                          </a:solidFill>
                          <a:effectLst/>
                        </a:rPr>
                        <a:t>Естественные науки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2000" b="0" u="none" strike="noStrike">
                          <a:solidFill>
                            <a:srgbClr val="000000"/>
                          </a:solidFill>
                          <a:effectLst/>
                        </a:rPr>
                        <a:t>Химия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2000" b="0" u="none" strike="noStrike">
                          <a:solidFill>
                            <a:srgbClr val="000000"/>
                          </a:solidFill>
                          <a:effectLst/>
                        </a:rPr>
                        <a:t>1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123569995"/>
                  </a:ext>
                </a:extLst>
              </a:tr>
              <a:tr h="24185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2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Биология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20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0,52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2000" b="0" u="none" strike="noStrike">
                          <a:solidFill>
                            <a:srgbClr val="000000"/>
                          </a:solidFill>
                          <a:effectLst/>
                        </a:rPr>
                        <a:t>1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62674498"/>
                  </a:ext>
                </a:extLst>
              </a:tr>
              <a:tr h="24185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2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Физика. Механика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2000" b="0" u="none" strike="noStrike">
                          <a:solidFill>
                            <a:srgbClr val="000000"/>
                          </a:solidFill>
                          <a:effectLst/>
                        </a:rPr>
                        <a:t>1,27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2000" b="0" u="none" strike="noStrike">
                          <a:solidFill>
                            <a:srgbClr val="000000"/>
                          </a:solidFill>
                          <a:effectLst/>
                        </a:rPr>
                        <a:t>-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22041137"/>
                  </a:ext>
                </a:extLst>
              </a:tr>
              <a:tr h="24185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2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Физика. Молекулярная физика и термодинамика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2000" b="0" u="none" strike="noStrike">
                          <a:solidFill>
                            <a:srgbClr val="000000"/>
                          </a:solidFill>
                          <a:effectLst/>
                        </a:rPr>
                        <a:t>1,34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2000" b="0" u="none" strike="noStrike">
                          <a:solidFill>
                            <a:srgbClr val="000000"/>
                          </a:solidFill>
                          <a:effectLst/>
                        </a:rPr>
                        <a:t>-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02565281"/>
                  </a:ext>
                </a:extLst>
              </a:tr>
              <a:tr h="24185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2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Физика. Электродинамика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2000" b="0" u="none" strike="noStrike">
                          <a:solidFill>
                            <a:srgbClr val="000000"/>
                          </a:solidFill>
                          <a:effectLst/>
                        </a:rPr>
                        <a:t>1,39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2000" b="0" u="none" strike="noStrike">
                          <a:solidFill>
                            <a:srgbClr val="000000"/>
                          </a:solidFill>
                          <a:effectLst/>
                        </a:rPr>
                        <a:t>2,4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196128787"/>
                  </a:ext>
                </a:extLst>
              </a:tr>
              <a:tr h="24185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2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Физика. Специальная теория относительности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2000" b="0" u="none" strike="noStrike">
                          <a:solidFill>
                            <a:srgbClr val="000000"/>
                          </a:solidFill>
                          <a:effectLst/>
                        </a:rPr>
                        <a:t>-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2000" b="0" u="none" strike="noStrike">
                          <a:solidFill>
                            <a:srgbClr val="000000"/>
                          </a:solidFill>
                          <a:effectLst/>
                        </a:rPr>
                        <a:t>0,33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66513076"/>
                  </a:ext>
                </a:extLst>
              </a:tr>
              <a:tr h="24185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2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Физика. Квантовая физика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2000" b="0" u="none" strike="noStrike">
                          <a:solidFill>
                            <a:srgbClr val="000000"/>
                          </a:solidFill>
                          <a:effectLst/>
                        </a:rPr>
                        <a:t>-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2000" b="0" u="none" strike="noStrike">
                          <a:solidFill>
                            <a:srgbClr val="000000"/>
                          </a:solidFill>
                          <a:effectLst/>
                        </a:rPr>
                        <a:t>0,83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94070320"/>
                  </a:ext>
                </a:extLst>
              </a:tr>
              <a:tr h="24185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2000" b="0" u="none" strike="noStrike">
                          <a:solidFill>
                            <a:srgbClr val="000000"/>
                          </a:solidFill>
                          <a:effectLst/>
                        </a:rPr>
                        <a:t>Физика. Элементы астрономии и астрофизики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2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-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2000" b="0" u="none" strike="noStrike">
                          <a:solidFill>
                            <a:srgbClr val="000000"/>
                          </a:solidFill>
                          <a:effectLst/>
                        </a:rPr>
                        <a:t>0,44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47599087"/>
                  </a:ext>
                </a:extLst>
              </a:tr>
              <a:tr h="24185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ru-RU" sz="2000" b="0" u="none" strike="noStrike">
                          <a:solidFill>
                            <a:srgbClr val="000000"/>
                          </a:solidFill>
                          <a:effectLst/>
                        </a:rPr>
                        <a:t>Основы безопасности и защиты Родины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2000" b="0" u="none" strike="noStrike">
                          <a:solidFill>
                            <a:srgbClr val="000000"/>
                          </a:solidFill>
                          <a:effectLst/>
                        </a:rPr>
                        <a:t>Основы безопасности и защиты Родины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2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2000" b="0" u="none" strike="noStrike">
                          <a:solidFill>
                            <a:srgbClr val="000000"/>
                          </a:solidFill>
                          <a:effectLst/>
                        </a:rPr>
                        <a:t>1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170669448"/>
                  </a:ext>
                </a:extLst>
              </a:tr>
              <a:tr h="24185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ru-RU" sz="2000" b="0" u="none" strike="noStrike">
                          <a:solidFill>
                            <a:srgbClr val="000000"/>
                          </a:solidFill>
                          <a:effectLst/>
                        </a:rPr>
                        <a:t>Физическая культура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2000" b="0" u="none" strike="noStrike">
                          <a:solidFill>
                            <a:srgbClr val="000000"/>
                          </a:solidFill>
                          <a:effectLst/>
                        </a:rPr>
                        <a:t>Физическая культура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2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2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5696130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654507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39E9FC-BB5E-4ACE-C3DE-D4ADB9B593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874A69F5-4D70-E1F1-DE82-9E74B0DA009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51588" y="233629"/>
            <a:ext cx="2828926" cy="33368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pc="-25" dirty="0" err="1"/>
              <a:t>Проект</a:t>
            </a:r>
            <a:r>
              <a:rPr spc="-155" dirty="0"/>
              <a:t> </a:t>
            </a:r>
            <a:r>
              <a:rPr lang="ru-RU" spc="-155" dirty="0"/>
              <a:t/>
            </a:r>
            <a:br>
              <a:rPr lang="ru-RU" spc="-155" dirty="0"/>
            </a:br>
            <a:r>
              <a:rPr spc="-25" dirty="0" err="1"/>
              <a:t>учебного</a:t>
            </a:r>
            <a:r>
              <a:rPr spc="-25" dirty="0"/>
              <a:t> </a:t>
            </a:r>
            <a:r>
              <a:rPr spc="-10" dirty="0"/>
              <a:t>плана</a:t>
            </a:r>
          </a:p>
          <a:p>
            <a:pPr marL="12700" marR="285115">
              <a:lnSpc>
                <a:spcPct val="100000"/>
              </a:lnSpc>
              <a:spcBef>
                <a:spcPts val="5"/>
              </a:spcBef>
              <a:tabLst>
                <a:tab pos="1669414" algn="l"/>
              </a:tabLst>
            </a:pPr>
            <a:r>
              <a:rPr spc="-30" dirty="0"/>
              <a:t>10-</a:t>
            </a:r>
            <a:r>
              <a:rPr spc="-25" dirty="0"/>
              <a:t>11</a:t>
            </a:r>
            <a:r>
              <a:rPr lang="ru-RU" spc="-25" dirty="0"/>
              <a:t> И</a:t>
            </a:r>
            <a:br>
              <a:rPr lang="ru-RU" spc="-25" dirty="0"/>
            </a:br>
            <a:r>
              <a:rPr spc="-35" dirty="0" err="1"/>
              <a:t>класса</a:t>
            </a:r>
            <a:r>
              <a:rPr spc="-35" dirty="0"/>
              <a:t> </a:t>
            </a:r>
            <a:r>
              <a:rPr spc="-10" dirty="0"/>
              <a:t>(</a:t>
            </a:r>
            <a:r>
              <a:rPr lang="ru-RU" spc="-10" dirty="0"/>
              <a:t>Чаплыгина</a:t>
            </a:r>
            <a:r>
              <a:rPr spc="-10" dirty="0"/>
              <a:t>)</a:t>
            </a:r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9DF7124C-52D3-0C6B-333C-4B1CF162CC82}"/>
              </a:ext>
            </a:extLst>
          </p:cNvPr>
          <p:cNvSpPr txBox="1"/>
          <p:nvPr/>
        </p:nvSpPr>
        <p:spPr>
          <a:xfrm>
            <a:off x="151589" y="3561286"/>
            <a:ext cx="2828925" cy="1490152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1115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00B0F0"/>
                </a:solidFill>
                <a:latin typeface="Calibri"/>
                <a:cs typeface="Calibri"/>
              </a:rPr>
              <a:t>202</a:t>
            </a:r>
            <a:r>
              <a:rPr lang="ru-RU" sz="2400" b="1" spc="-10" dirty="0">
                <a:solidFill>
                  <a:srgbClr val="00B0F0"/>
                </a:solidFill>
                <a:latin typeface="Calibri"/>
                <a:cs typeface="Calibri"/>
              </a:rPr>
              <a:t>6</a:t>
            </a:r>
            <a:r>
              <a:rPr sz="2400" b="1" spc="-10" dirty="0">
                <a:solidFill>
                  <a:srgbClr val="00B0F0"/>
                </a:solidFill>
                <a:latin typeface="Calibri"/>
                <a:cs typeface="Calibri"/>
              </a:rPr>
              <a:t>-</a:t>
            </a:r>
            <a:r>
              <a:rPr sz="2400" b="1" dirty="0">
                <a:solidFill>
                  <a:srgbClr val="00B0F0"/>
                </a:solidFill>
                <a:latin typeface="Calibri"/>
                <a:cs typeface="Calibri"/>
              </a:rPr>
              <a:t>202</a:t>
            </a:r>
            <a:r>
              <a:rPr lang="ru-RU" sz="2400" b="1" dirty="0">
                <a:solidFill>
                  <a:srgbClr val="00B0F0"/>
                </a:solidFill>
                <a:latin typeface="Calibri"/>
                <a:cs typeface="Calibri"/>
              </a:rPr>
              <a:t>8</a:t>
            </a:r>
            <a:r>
              <a:rPr sz="2400" b="1" dirty="0">
                <a:solidFill>
                  <a:srgbClr val="00B0F0"/>
                </a:solidFill>
                <a:latin typeface="Calibri"/>
                <a:cs typeface="Calibri"/>
              </a:rPr>
              <a:t> </a:t>
            </a:r>
            <a:r>
              <a:rPr sz="2400" b="1" spc="-20" dirty="0" err="1">
                <a:solidFill>
                  <a:srgbClr val="00B0F0"/>
                </a:solidFill>
                <a:latin typeface="Calibri"/>
                <a:cs typeface="Calibri"/>
              </a:rPr>
              <a:t>годы</a:t>
            </a:r>
            <a:r>
              <a:rPr sz="2400" b="1" spc="-20" dirty="0">
                <a:solidFill>
                  <a:srgbClr val="00B0F0"/>
                </a:solidFill>
                <a:latin typeface="Calibri"/>
                <a:cs typeface="Calibri"/>
              </a:rPr>
              <a:t> </a:t>
            </a:r>
            <a:r>
              <a:rPr lang="ru-RU" sz="2400" b="1" dirty="0">
                <a:solidFill>
                  <a:srgbClr val="00B0F0"/>
                </a:solidFill>
                <a:latin typeface="Calibri"/>
                <a:cs typeface="Calibri"/>
              </a:rPr>
              <a:t>Профильный инженерный класс</a:t>
            </a:r>
            <a:endParaRPr sz="2400" dirty="0">
              <a:solidFill>
                <a:srgbClr val="00B0F0"/>
              </a:solidFill>
              <a:latin typeface="Calibri"/>
              <a:cs typeface="Calibri"/>
            </a:endParaRPr>
          </a:p>
        </p:txBody>
      </p:sp>
      <p:grpSp>
        <p:nvGrpSpPr>
          <p:cNvPr id="9" name="Группа 8">
            <a:extLst>
              <a:ext uri="{FF2B5EF4-FFF2-40B4-BE49-F238E27FC236}">
                <a16:creationId xmlns:a16="http://schemas.microsoft.com/office/drawing/2014/main" id="{151AF4F1-192B-D282-F374-80AE4C681BC0}"/>
              </a:ext>
            </a:extLst>
          </p:cNvPr>
          <p:cNvGrpSpPr/>
          <p:nvPr/>
        </p:nvGrpSpPr>
        <p:grpSpPr>
          <a:xfrm>
            <a:off x="1082039" y="5051438"/>
            <a:ext cx="1560830" cy="1260475"/>
            <a:chOff x="1082039" y="5051438"/>
            <a:chExt cx="1560830" cy="1260475"/>
          </a:xfrm>
        </p:grpSpPr>
        <p:sp>
          <p:nvSpPr>
            <p:cNvPr id="11" name="object 11">
              <a:extLst>
                <a:ext uri="{FF2B5EF4-FFF2-40B4-BE49-F238E27FC236}">
                  <a16:creationId xmlns:a16="http://schemas.microsoft.com/office/drawing/2014/main" id="{4BCFEBFB-BE18-1DA6-0128-0C8EE374CA1B}"/>
                </a:ext>
              </a:extLst>
            </p:cNvPr>
            <p:cNvSpPr/>
            <p:nvPr/>
          </p:nvSpPr>
          <p:spPr>
            <a:xfrm>
              <a:off x="1082039" y="5055108"/>
              <a:ext cx="1560830" cy="259079"/>
            </a:xfrm>
            <a:custGeom>
              <a:avLst/>
              <a:gdLst/>
              <a:ahLst/>
              <a:cxnLst/>
              <a:rect l="l" t="t" r="r" b="b"/>
              <a:pathLst>
                <a:path w="1560830" h="259079">
                  <a:moveTo>
                    <a:pt x="1410080" y="0"/>
                  </a:moveTo>
                  <a:lnTo>
                    <a:pt x="150494" y="0"/>
                  </a:lnTo>
                  <a:lnTo>
                    <a:pt x="0" y="259080"/>
                  </a:lnTo>
                  <a:lnTo>
                    <a:pt x="1560576" y="259080"/>
                  </a:lnTo>
                  <a:lnTo>
                    <a:pt x="1410080" y="0"/>
                  </a:lnTo>
                  <a:close/>
                </a:path>
              </a:pathLst>
            </a:custGeom>
            <a:solidFill>
              <a:srgbClr val="0725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7" name="Группа 6">
              <a:extLst>
                <a:ext uri="{FF2B5EF4-FFF2-40B4-BE49-F238E27FC236}">
                  <a16:creationId xmlns:a16="http://schemas.microsoft.com/office/drawing/2014/main" id="{988DA72A-AB8D-3105-D727-8B16B0CF93FF}"/>
                </a:ext>
              </a:extLst>
            </p:cNvPr>
            <p:cNvGrpSpPr/>
            <p:nvPr/>
          </p:nvGrpSpPr>
          <p:grpSpPr>
            <a:xfrm>
              <a:off x="1232216" y="5051438"/>
              <a:ext cx="1260475" cy="1260475"/>
              <a:chOff x="6745130" y="1414910"/>
              <a:chExt cx="1260475" cy="1260475"/>
            </a:xfrm>
          </p:grpSpPr>
          <p:sp>
            <p:nvSpPr>
              <p:cNvPr id="4" name="object 14">
                <a:extLst>
                  <a:ext uri="{FF2B5EF4-FFF2-40B4-BE49-F238E27FC236}">
                    <a16:creationId xmlns:a16="http://schemas.microsoft.com/office/drawing/2014/main" id="{97872687-F858-B033-EA46-F7C7BC3AC89B}"/>
                  </a:ext>
                </a:extLst>
              </p:cNvPr>
              <p:cNvSpPr/>
              <p:nvPr/>
            </p:nvSpPr>
            <p:spPr>
              <a:xfrm>
                <a:off x="6745130" y="1414910"/>
                <a:ext cx="1260475" cy="1260475"/>
              </a:xfrm>
              <a:custGeom>
                <a:avLst/>
                <a:gdLst/>
                <a:ahLst/>
                <a:cxnLst/>
                <a:rect l="l" t="t" r="r" b="b"/>
                <a:pathLst>
                  <a:path w="1260475" h="1260475">
                    <a:moveTo>
                      <a:pt x="1260348" y="0"/>
                    </a:moveTo>
                    <a:lnTo>
                      <a:pt x="0" y="0"/>
                    </a:lnTo>
                    <a:lnTo>
                      <a:pt x="0" y="630174"/>
                    </a:lnTo>
                    <a:lnTo>
                      <a:pt x="1728" y="677197"/>
                    </a:lnTo>
                    <a:lnTo>
                      <a:pt x="6833" y="723283"/>
                    </a:lnTo>
                    <a:lnTo>
                      <a:pt x="15193" y="768310"/>
                    </a:lnTo>
                    <a:lnTo>
                      <a:pt x="26685" y="812156"/>
                    </a:lnTo>
                    <a:lnTo>
                      <a:pt x="41187" y="854698"/>
                    </a:lnTo>
                    <a:lnTo>
                      <a:pt x="58578" y="895815"/>
                    </a:lnTo>
                    <a:lnTo>
                      <a:pt x="78736" y="935385"/>
                    </a:lnTo>
                    <a:lnTo>
                      <a:pt x="101538" y="973285"/>
                    </a:lnTo>
                    <a:lnTo>
                      <a:pt x="126863" y="1009395"/>
                    </a:lnTo>
                    <a:lnTo>
                      <a:pt x="154589" y="1043591"/>
                    </a:lnTo>
                    <a:lnTo>
                      <a:pt x="184594" y="1075753"/>
                    </a:lnTo>
                    <a:lnTo>
                      <a:pt x="216756" y="1105758"/>
                    </a:lnTo>
                    <a:lnTo>
                      <a:pt x="250952" y="1133484"/>
                    </a:lnTo>
                    <a:lnTo>
                      <a:pt x="287062" y="1158809"/>
                    </a:lnTo>
                    <a:lnTo>
                      <a:pt x="324962" y="1181611"/>
                    </a:lnTo>
                    <a:lnTo>
                      <a:pt x="364532" y="1201769"/>
                    </a:lnTo>
                    <a:lnTo>
                      <a:pt x="405649" y="1219160"/>
                    </a:lnTo>
                    <a:lnTo>
                      <a:pt x="448191" y="1233662"/>
                    </a:lnTo>
                    <a:lnTo>
                      <a:pt x="492037" y="1245154"/>
                    </a:lnTo>
                    <a:lnTo>
                      <a:pt x="537064" y="1253514"/>
                    </a:lnTo>
                    <a:lnTo>
                      <a:pt x="583150" y="1258619"/>
                    </a:lnTo>
                    <a:lnTo>
                      <a:pt x="630174" y="1260348"/>
                    </a:lnTo>
                    <a:lnTo>
                      <a:pt x="677197" y="1258619"/>
                    </a:lnTo>
                    <a:lnTo>
                      <a:pt x="723283" y="1253514"/>
                    </a:lnTo>
                    <a:lnTo>
                      <a:pt x="768310" y="1245154"/>
                    </a:lnTo>
                    <a:lnTo>
                      <a:pt x="812156" y="1233662"/>
                    </a:lnTo>
                    <a:lnTo>
                      <a:pt x="854698" y="1219160"/>
                    </a:lnTo>
                    <a:lnTo>
                      <a:pt x="895815" y="1201769"/>
                    </a:lnTo>
                    <a:lnTo>
                      <a:pt x="935385" y="1181611"/>
                    </a:lnTo>
                    <a:lnTo>
                      <a:pt x="973285" y="1158809"/>
                    </a:lnTo>
                    <a:lnTo>
                      <a:pt x="1009395" y="1133484"/>
                    </a:lnTo>
                    <a:lnTo>
                      <a:pt x="1043591" y="1105758"/>
                    </a:lnTo>
                    <a:lnTo>
                      <a:pt x="1075753" y="1075753"/>
                    </a:lnTo>
                    <a:lnTo>
                      <a:pt x="1105758" y="1043591"/>
                    </a:lnTo>
                    <a:lnTo>
                      <a:pt x="1133484" y="1009395"/>
                    </a:lnTo>
                    <a:lnTo>
                      <a:pt x="1158809" y="973285"/>
                    </a:lnTo>
                    <a:lnTo>
                      <a:pt x="1181611" y="935385"/>
                    </a:lnTo>
                    <a:lnTo>
                      <a:pt x="1201769" y="895815"/>
                    </a:lnTo>
                    <a:lnTo>
                      <a:pt x="1219160" y="854698"/>
                    </a:lnTo>
                    <a:lnTo>
                      <a:pt x="1233662" y="812156"/>
                    </a:lnTo>
                    <a:lnTo>
                      <a:pt x="1245154" y="768310"/>
                    </a:lnTo>
                    <a:lnTo>
                      <a:pt x="1253514" y="723283"/>
                    </a:lnTo>
                    <a:lnTo>
                      <a:pt x="1258619" y="677197"/>
                    </a:lnTo>
                    <a:lnTo>
                      <a:pt x="1260348" y="630174"/>
                    </a:lnTo>
                    <a:lnTo>
                      <a:pt x="1260348" y="0"/>
                    </a:lnTo>
                    <a:close/>
                  </a:path>
                </a:pathLst>
              </a:custGeom>
              <a:solidFill>
                <a:srgbClr val="85CFE1"/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5" name="Овал 4">
                <a:extLst>
                  <a:ext uri="{FF2B5EF4-FFF2-40B4-BE49-F238E27FC236}">
                    <a16:creationId xmlns:a16="http://schemas.microsoft.com/office/drawing/2014/main" id="{62B11D4C-7C8B-1B3F-CC3A-E41C396FBE85}"/>
                  </a:ext>
                </a:extLst>
              </p:cNvPr>
              <p:cNvSpPr/>
              <p:nvPr/>
            </p:nvSpPr>
            <p:spPr>
              <a:xfrm>
                <a:off x="6915692" y="1524000"/>
                <a:ext cx="914400" cy="9144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pic>
            <p:nvPicPr>
              <p:cNvPr id="6" name="object 19">
                <a:extLst>
                  <a:ext uri="{FF2B5EF4-FFF2-40B4-BE49-F238E27FC236}">
                    <a16:creationId xmlns:a16="http://schemas.microsoft.com/office/drawing/2014/main" id="{CEA9BC23-1FED-319C-8BD3-38E4CFF165A5}"/>
                  </a:ext>
                </a:extLst>
              </p:cNvPr>
              <p:cNvPicPr/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7048280" y="1688943"/>
                <a:ext cx="649224" cy="630936"/>
              </a:xfrm>
              <a:prstGeom prst="rect">
                <a:avLst/>
              </a:prstGeom>
            </p:spPr>
          </p:pic>
        </p:grpSp>
      </p:grpSp>
      <p:graphicFrame>
        <p:nvGraphicFramePr>
          <p:cNvPr id="3" name="Таблица 2">
            <a:extLst>
              <a:ext uri="{FF2B5EF4-FFF2-40B4-BE49-F238E27FC236}">
                <a16:creationId xmlns:a16="http://schemas.microsoft.com/office/drawing/2014/main" id="{98873C8F-6D71-006B-EC1A-535ADDD37E6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89576488"/>
              </p:ext>
            </p:extLst>
          </p:nvPr>
        </p:nvGraphicFramePr>
        <p:xfrm>
          <a:off x="2774615" y="439380"/>
          <a:ext cx="9327878" cy="5310827"/>
        </p:xfrm>
        <a:graphic>
          <a:graphicData uri="http://schemas.openxmlformats.org/drawingml/2006/table">
            <a:tbl>
              <a:tblPr bandRow="1">
                <a:tableStyleId>{69CF1AB2-1976-4502-BF36-3FF5EA218861}</a:tableStyleId>
              </a:tblPr>
              <a:tblGrid>
                <a:gridCol w="2432717">
                  <a:extLst>
                    <a:ext uri="{9D8B030D-6E8A-4147-A177-3AD203B41FA5}">
                      <a16:colId xmlns:a16="http://schemas.microsoft.com/office/drawing/2014/main" val="132699443"/>
                    </a:ext>
                  </a:extLst>
                </a:gridCol>
                <a:gridCol w="5376204">
                  <a:extLst>
                    <a:ext uri="{9D8B030D-6E8A-4147-A177-3AD203B41FA5}">
                      <a16:colId xmlns:a16="http://schemas.microsoft.com/office/drawing/2014/main" val="1170465679"/>
                    </a:ext>
                  </a:extLst>
                </a:gridCol>
                <a:gridCol w="790618">
                  <a:extLst>
                    <a:ext uri="{9D8B030D-6E8A-4147-A177-3AD203B41FA5}">
                      <a16:colId xmlns:a16="http://schemas.microsoft.com/office/drawing/2014/main" val="752155557"/>
                    </a:ext>
                  </a:extLst>
                </a:gridCol>
                <a:gridCol w="728339">
                  <a:extLst>
                    <a:ext uri="{9D8B030D-6E8A-4147-A177-3AD203B41FA5}">
                      <a16:colId xmlns:a16="http://schemas.microsoft.com/office/drawing/2014/main" val="3686980381"/>
                    </a:ext>
                  </a:extLst>
                </a:gridCol>
              </a:tblGrid>
              <a:tr h="635988"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2000" u="none" strike="noStrike" dirty="0">
                          <a:effectLst/>
                        </a:rPr>
                        <a:t>Предметные области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589" marR="7589" marT="7589" marB="0" anchor="ctr"/>
                </a:tc>
                <a:tc row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2000" u="none" strike="noStrike" dirty="0">
                          <a:effectLst/>
                        </a:rPr>
                        <a:t>Учебные предметы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589" marR="7589" marT="7589" marB="0" anchor="ctr"/>
                </a:tc>
                <a:tc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2000" u="none" strike="noStrike" dirty="0">
                          <a:effectLst/>
                        </a:rPr>
                        <a:t>Кол-во часов в неделю/год</a:t>
                      </a: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7589" marR="7589" marT="7589" marB="0" anchor="ctr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44881515"/>
                  </a:ext>
                </a:extLst>
              </a:tr>
              <a:tr h="23034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u="none" strike="noStrike" dirty="0">
                          <a:effectLst/>
                        </a:rPr>
                        <a:t>10И</a:t>
                      </a:r>
                      <a:endParaRPr lang="ru-RU" sz="2000" dirty="0">
                        <a:latin typeface="+mn-lt"/>
                      </a:endParaRPr>
                    </a:p>
                  </a:txBody>
                  <a:tcPr marL="7589" marR="7589" marT="7589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u="none" strike="noStrike" dirty="0">
                          <a:effectLst/>
                        </a:rPr>
                        <a:t>11И</a:t>
                      </a:r>
                      <a:endParaRPr lang="ru-RU" sz="2000" dirty="0">
                        <a:latin typeface="+mn-lt"/>
                      </a:endParaRPr>
                    </a:p>
                  </a:txBody>
                  <a:tcPr marL="7589" marR="7589" marT="7589" marB="0" anchor="ctr"/>
                </a:tc>
                <a:extLst>
                  <a:ext uri="{0D108BD9-81ED-4DB2-BD59-A6C34878D82A}">
                    <a16:rowId xmlns:a16="http://schemas.microsoft.com/office/drawing/2014/main" val="2083959858"/>
                  </a:ext>
                </a:extLst>
              </a:tr>
              <a:tr h="230340">
                <a:tc gridSpan="4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2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2. Часть, формируемая участниками образовательных отношений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59976024"/>
                  </a:ext>
                </a:extLst>
              </a:tr>
              <a:tr h="241857">
                <a:tc rowSpan="2"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Технология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Технология. Технологический проектный практикум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2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0,5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123569995"/>
                  </a:ext>
                </a:extLst>
              </a:tr>
              <a:tr h="24185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Технология. Технопредпринимательство и экономика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2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0,52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0,5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962674498"/>
                  </a:ext>
                </a:extLst>
              </a:tr>
              <a:tr h="241857">
                <a:tc rowSpan="2"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Математика и информатика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Математика. Теория чисел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2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0,48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0,5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422041137"/>
                  </a:ext>
                </a:extLst>
              </a:tr>
              <a:tr h="24185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t">
                        <a:buNone/>
                      </a:pPr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Математика. Нестандартные методы решения уравнений, неравенств и их конструкций</a:t>
                      </a:r>
                    </a:p>
                  </a:txBody>
                  <a:tcPr marL="9525" marR="9525" marT="9525" marB="0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2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4102565281"/>
                  </a:ext>
                </a:extLst>
              </a:tr>
              <a:tr h="241857">
                <a:tc rowSpan="4"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Естесственные науки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Физика. Новые материалы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2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0,48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0,5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2196128787"/>
                  </a:ext>
                </a:extLst>
              </a:tr>
              <a:tr h="24185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Физика. Интеллектуальные энергетические системы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2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0,52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0,5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166513076"/>
                  </a:ext>
                </a:extLst>
              </a:tr>
              <a:tr h="24185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Физика. Прикладная физика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2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394070320"/>
                  </a:ext>
                </a:extLst>
              </a:tr>
              <a:tr h="24185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Физика. Методы решения физических задач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2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2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2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3447599087"/>
                  </a:ext>
                </a:extLst>
              </a:tr>
              <a:tr h="241857">
                <a:tc gridSpan="2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Количество часов в неделю/год</a:t>
                      </a: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</a:rPr>
                        <a:t>37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56961307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23868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ject 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79912" y="-6676159"/>
            <a:ext cx="12192000" cy="6858000"/>
          </a:xfrm>
          <a:prstGeom prst="rect">
            <a:avLst/>
          </a:prstGeom>
        </p:spPr>
      </p:pic>
      <p:sp>
        <p:nvSpPr>
          <p:cNvPr id="5" name="object 5"/>
          <p:cNvSpPr/>
          <p:nvPr/>
        </p:nvSpPr>
        <p:spPr>
          <a:xfrm>
            <a:off x="0" y="3990466"/>
            <a:ext cx="12192000" cy="769620"/>
          </a:xfrm>
          <a:custGeom>
            <a:avLst/>
            <a:gdLst/>
            <a:ahLst/>
            <a:cxnLst/>
            <a:rect l="l" t="t" r="r" b="b"/>
            <a:pathLst>
              <a:path w="12192000" h="769620">
                <a:moveTo>
                  <a:pt x="12192000" y="0"/>
                </a:moveTo>
                <a:lnTo>
                  <a:pt x="0" y="0"/>
                </a:lnTo>
                <a:lnTo>
                  <a:pt x="0" y="769619"/>
                </a:lnTo>
                <a:lnTo>
                  <a:pt x="12192000" y="769619"/>
                </a:lnTo>
                <a:lnTo>
                  <a:pt x="1219200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8" name="object 8"/>
          <p:cNvSpPr/>
          <p:nvPr/>
        </p:nvSpPr>
        <p:spPr>
          <a:xfrm>
            <a:off x="0" y="1447417"/>
            <a:ext cx="12192000" cy="769620"/>
          </a:xfrm>
          <a:custGeom>
            <a:avLst/>
            <a:gdLst/>
            <a:ahLst/>
            <a:cxnLst/>
            <a:rect l="l" t="t" r="r" b="b"/>
            <a:pathLst>
              <a:path w="12192000" h="769619">
                <a:moveTo>
                  <a:pt x="12192000" y="0"/>
                </a:moveTo>
                <a:lnTo>
                  <a:pt x="0" y="0"/>
                </a:lnTo>
                <a:lnTo>
                  <a:pt x="0" y="769620"/>
                </a:lnTo>
                <a:lnTo>
                  <a:pt x="12192000" y="769620"/>
                </a:lnTo>
                <a:lnTo>
                  <a:pt x="12192000" y="0"/>
                </a:lnTo>
                <a:close/>
              </a:path>
            </a:pathLst>
          </a:custGeom>
          <a:solidFill>
            <a:srgbClr val="F1F1F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14731" y="5384229"/>
            <a:ext cx="1485900" cy="1485900"/>
          </a:xfrm>
          <a:custGeom>
            <a:avLst/>
            <a:gdLst/>
            <a:ahLst/>
            <a:cxnLst/>
            <a:rect l="l" t="t" r="r" b="b"/>
            <a:pathLst>
              <a:path w="1485900" h="1485900">
                <a:moveTo>
                  <a:pt x="0" y="0"/>
                </a:moveTo>
                <a:lnTo>
                  <a:pt x="0" y="1485899"/>
                </a:lnTo>
                <a:lnTo>
                  <a:pt x="1485900" y="1485899"/>
                </a:lnTo>
                <a:lnTo>
                  <a:pt x="0" y="0"/>
                </a:lnTo>
                <a:close/>
              </a:path>
            </a:pathLst>
          </a:custGeom>
          <a:solidFill>
            <a:srgbClr val="1D9A7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9829799" y="-541910"/>
            <a:ext cx="2133600" cy="178435"/>
          </a:xfrm>
          <a:custGeom>
            <a:avLst/>
            <a:gdLst/>
            <a:ahLst/>
            <a:cxnLst/>
            <a:rect l="l" t="t" r="r" b="b"/>
            <a:pathLst>
              <a:path w="2133600" h="178435">
                <a:moveTo>
                  <a:pt x="2133600" y="0"/>
                </a:moveTo>
                <a:lnTo>
                  <a:pt x="0" y="0"/>
                </a:lnTo>
                <a:lnTo>
                  <a:pt x="0" y="178307"/>
                </a:lnTo>
                <a:lnTo>
                  <a:pt x="2133600" y="178307"/>
                </a:lnTo>
                <a:lnTo>
                  <a:pt x="2133600" y="0"/>
                </a:lnTo>
                <a:close/>
              </a:path>
            </a:pathLst>
          </a:custGeom>
          <a:solidFill>
            <a:srgbClr val="85CF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457200" y="-70360"/>
            <a:ext cx="3307715" cy="57404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pc="-30" dirty="0"/>
              <a:t>Профили</a:t>
            </a:r>
            <a:r>
              <a:rPr spc="-160" dirty="0"/>
              <a:t> </a:t>
            </a:r>
            <a:r>
              <a:rPr spc="-10" dirty="0"/>
              <a:t>классов</a:t>
            </a:r>
          </a:p>
        </p:txBody>
      </p:sp>
      <p:sp>
        <p:nvSpPr>
          <p:cNvPr id="24" name="object 24"/>
          <p:cNvSpPr txBox="1"/>
          <p:nvPr/>
        </p:nvSpPr>
        <p:spPr>
          <a:xfrm>
            <a:off x="2410079" y="5348858"/>
            <a:ext cx="2078989" cy="124328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 marR="5080" indent="584835" algn="ctr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latin typeface="Calibri"/>
                <a:cs typeface="Calibri"/>
              </a:rPr>
              <a:t>10</a:t>
            </a:r>
            <a:r>
              <a:rPr sz="1600" b="1" spc="-5" dirty="0">
                <a:latin typeface="Calibri"/>
                <a:cs typeface="Calibri"/>
              </a:rPr>
              <a:t> </a:t>
            </a:r>
            <a:r>
              <a:rPr lang="ru-RU" sz="1600" b="1" spc="-5" dirty="0">
                <a:latin typeface="Calibri"/>
                <a:cs typeface="Calibri"/>
              </a:rPr>
              <a:t>Б</a:t>
            </a:r>
            <a:r>
              <a:rPr sz="1600" b="1" spc="-15" dirty="0">
                <a:latin typeface="Calibri"/>
                <a:cs typeface="Calibri"/>
              </a:rPr>
              <a:t> </a:t>
            </a:r>
            <a:r>
              <a:rPr sz="1600" b="1" spc="-20" dirty="0" err="1">
                <a:latin typeface="Calibri"/>
                <a:cs typeface="Calibri"/>
              </a:rPr>
              <a:t>класс</a:t>
            </a:r>
            <a:r>
              <a:rPr sz="1600" b="1" spc="-20" dirty="0">
                <a:latin typeface="Calibri"/>
                <a:cs typeface="Calibri"/>
              </a:rPr>
              <a:t> </a:t>
            </a:r>
            <a:r>
              <a:rPr lang="ru-RU" sz="1600" b="1" spc="-10" dirty="0" smtClean="0">
                <a:latin typeface="Calibri"/>
                <a:cs typeface="Calibri"/>
              </a:rPr>
              <a:t>специализированный медицинский</a:t>
            </a:r>
            <a:r>
              <a:rPr lang="ru-RU" sz="1600" b="1" spc="10" dirty="0" smtClean="0">
                <a:latin typeface="Calibri"/>
                <a:cs typeface="Calibri"/>
              </a:rPr>
              <a:t> </a:t>
            </a:r>
            <a:r>
              <a:rPr lang="ru-RU" sz="1600" b="1" spc="-10" dirty="0" smtClean="0">
                <a:latin typeface="Calibri"/>
                <a:cs typeface="Calibri"/>
              </a:rPr>
              <a:t>класс (</a:t>
            </a:r>
            <a:r>
              <a:rPr sz="1600" b="1" spc="-10" dirty="0" err="1" smtClean="0">
                <a:latin typeface="Calibri"/>
                <a:cs typeface="Calibri"/>
              </a:rPr>
              <a:t>медицинский</a:t>
            </a:r>
            <a:r>
              <a:rPr sz="1600" b="1" spc="10" dirty="0" smtClean="0">
                <a:latin typeface="Calibri"/>
                <a:cs typeface="Calibri"/>
              </a:rPr>
              <a:t> </a:t>
            </a:r>
            <a:r>
              <a:rPr sz="1600" b="1" spc="-10" dirty="0" err="1" smtClean="0">
                <a:latin typeface="Calibri"/>
                <a:cs typeface="Calibri"/>
              </a:rPr>
              <a:t>профиль</a:t>
            </a:r>
            <a:r>
              <a:rPr lang="ru-RU" sz="1600" b="1" spc="-10" dirty="0">
                <a:latin typeface="Calibri"/>
                <a:cs typeface="Calibri"/>
              </a:rPr>
              <a:t>)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25" name="object 25"/>
          <p:cNvSpPr txBox="1"/>
          <p:nvPr/>
        </p:nvSpPr>
        <p:spPr>
          <a:xfrm>
            <a:off x="8020302" y="5290389"/>
            <a:ext cx="2578100" cy="99706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latin typeface="Calibri"/>
                <a:cs typeface="Calibri"/>
              </a:rPr>
              <a:t>10</a:t>
            </a:r>
            <a:r>
              <a:rPr lang="ru-RU" sz="1600" b="1" dirty="0">
                <a:latin typeface="Calibri"/>
                <a:cs typeface="Calibri"/>
              </a:rPr>
              <a:t> К</a:t>
            </a:r>
            <a:r>
              <a:rPr sz="1600" b="1" dirty="0">
                <a:latin typeface="Calibri"/>
                <a:cs typeface="Calibri"/>
              </a:rPr>
              <a:t> </a:t>
            </a:r>
            <a:r>
              <a:rPr sz="1600" b="1" spc="-10" dirty="0" err="1">
                <a:latin typeface="Calibri"/>
                <a:cs typeface="Calibri"/>
              </a:rPr>
              <a:t>класс</a:t>
            </a:r>
            <a:endParaRPr sz="1600" dirty="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lang="ru-RU" sz="1600" b="1" spc="-10" dirty="0">
                <a:latin typeface="Calibri"/>
                <a:cs typeface="Calibri"/>
              </a:rPr>
              <a:t>Креативные индустрии</a:t>
            </a:r>
            <a:endParaRPr sz="1600" dirty="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sz="1600" b="1" dirty="0">
                <a:latin typeface="Calibri"/>
                <a:cs typeface="Calibri"/>
              </a:rPr>
              <a:t>(</a:t>
            </a:r>
            <a:r>
              <a:rPr lang="ru-RU" sz="1600" b="1" dirty="0">
                <a:latin typeface="Calibri"/>
                <a:cs typeface="Calibri"/>
              </a:rPr>
              <a:t>профильный креативный класс</a:t>
            </a:r>
            <a:r>
              <a:rPr sz="1600" b="1" spc="-10" dirty="0">
                <a:latin typeface="Calibri"/>
                <a:cs typeface="Calibri"/>
              </a:rPr>
              <a:t>)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8519859" y="3755328"/>
            <a:ext cx="1559560" cy="259079"/>
          </a:xfrm>
          <a:custGeom>
            <a:avLst/>
            <a:gdLst/>
            <a:ahLst/>
            <a:cxnLst/>
            <a:rect l="l" t="t" r="r" b="b"/>
            <a:pathLst>
              <a:path w="1559559" h="259080">
                <a:moveTo>
                  <a:pt x="1408557" y="0"/>
                </a:moveTo>
                <a:lnTo>
                  <a:pt x="150495" y="0"/>
                </a:lnTo>
                <a:lnTo>
                  <a:pt x="0" y="259079"/>
                </a:lnTo>
                <a:lnTo>
                  <a:pt x="1559052" y="259079"/>
                </a:lnTo>
                <a:lnTo>
                  <a:pt x="1408557" y="0"/>
                </a:lnTo>
                <a:close/>
              </a:path>
            </a:pathLst>
          </a:custGeom>
          <a:solidFill>
            <a:srgbClr val="07251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4" name="object 14"/>
          <p:cNvSpPr/>
          <p:nvPr/>
        </p:nvSpPr>
        <p:spPr>
          <a:xfrm>
            <a:off x="6745130" y="1414910"/>
            <a:ext cx="1260475" cy="1260475"/>
          </a:xfrm>
          <a:custGeom>
            <a:avLst/>
            <a:gdLst/>
            <a:ahLst/>
            <a:cxnLst/>
            <a:rect l="l" t="t" r="r" b="b"/>
            <a:pathLst>
              <a:path w="1260475" h="1260475">
                <a:moveTo>
                  <a:pt x="1260348" y="0"/>
                </a:moveTo>
                <a:lnTo>
                  <a:pt x="0" y="0"/>
                </a:lnTo>
                <a:lnTo>
                  <a:pt x="0" y="630174"/>
                </a:lnTo>
                <a:lnTo>
                  <a:pt x="1728" y="677197"/>
                </a:lnTo>
                <a:lnTo>
                  <a:pt x="6833" y="723283"/>
                </a:lnTo>
                <a:lnTo>
                  <a:pt x="15193" y="768310"/>
                </a:lnTo>
                <a:lnTo>
                  <a:pt x="26685" y="812156"/>
                </a:lnTo>
                <a:lnTo>
                  <a:pt x="41187" y="854698"/>
                </a:lnTo>
                <a:lnTo>
                  <a:pt x="58578" y="895815"/>
                </a:lnTo>
                <a:lnTo>
                  <a:pt x="78736" y="935385"/>
                </a:lnTo>
                <a:lnTo>
                  <a:pt x="101538" y="973285"/>
                </a:lnTo>
                <a:lnTo>
                  <a:pt x="126863" y="1009395"/>
                </a:lnTo>
                <a:lnTo>
                  <a:pt x="154589" y="1043591"/>
                </a:lnTo>
                <a:lnTo>
                  <a:pt x="184594" y="1075753"/>
                </a:lnTo>
                <a:lnTo>
                  <a:pt x="216756" y="1105758"/>
                </a:lnTo>
                <a:lnTo>
                  <a:pt x="250952" y="1133484"/>
                </a:lnTo>
                <a:lnTo>
                  <a:pt x="287062" y="1158809"/>
                </a:lnTo>
                <a:lnTo>
                  <a:pt x="324962" y="1181611"/>
                </a:lnTo>
                <a:lnTo>
                  <a:pt x="364532" y="1201769"/>
                </a:lnTo>
                <a:lnTo>
                  <a:pt x="405649" y="1219160"/>
                </a:lnTo>
                <a:lnTo>
                  <a:pt x="448191" y="1233662"/>
                </a:lnTo>
                <a:lnTo>
                  <a:pt x="492037" y="1245154"/>
                </a:lnTo>
                <a:lnTo>
                  <a:pt x="537064" y="1253514"/>
                </a:lnTo>
                <a:lnTo>
                  <a:pt x="583150" y="1258619"/>
                </a:lnTo>
                <a:lnTo>
                  <a:pt x="630174" y="1260348"/>
                </a:lnTo>
                <a:lnTo>
                  <a:pt x="677197" y="1258619"/>
                </a:lnTo>
                <a:lnTo>
                  <a:pt x="723283" y="1253514"/>
                </a:lnTo>
                <a:lnTo>
                  <a:pt x="768310" y="1245154"/>
                </a:lnTo>
                <a:lnTo>
                  <a:pt x="812156" y="1233662"/>
                </a:lnTo>
                <a:lnTo>
                  <a:pt x="854698" y="1219160"/>
                </a:lnTo>
                <a:lnTo>
                  <a:pt x="895815" y="1201769"/>
                </a:lnTo>
                <a:lnTo>
                  <a:pt x="935385" y="1181611"/>
                </a:lnTo>
                <a:lnTo>
                  <a:pt x="973285" y="1158809"/>
                </a:lnTo>
                <a:lnTo>
                  <a:pt x="1009395" y="1133484"/>
                </a:lnTo>
                <a:lnTo>
                  <a:pt x="1043591" y="1105758"/>
                </a:lnTo>
                <a:lnTo>
                  <a:pt x="1075753" y="1075753"/>
                </a:lnTo>
                <a:lnTo>
                  <a:pt x="1105758" y="1043591"/>
                </a:lnTo>
                <a:lnTo>
                  <a:pt x="1133484" y="1009395"/>
                </a:lnTo>
                <a:lnTo>
                  <a:pt x="1158809" y="973285"/>
                </a:lnTo>
                <a:lnTo>
                  <a:pt x="1181611" y="935385"/>
                </a:lnTo>
                <a:lnTo>
                  <a:pt x="1201769" y="895815"/>
                </a:lnTo>
                <a:lnTo>
                  <a:pt x="1219160" y="854698"/>
                </a:lnTo>
                <a:lnTo>
                  <a:pt x="1233662" y="812156"/>
                </a:lnTo>
                <a:lnTo>
                  <a:pt x="1245154" y="768310"/>
                </a:lnTo>
                <a:lnTo>
                  <a:pt x="1253514" y="723283"/>
                </a:lnTo>
                <a:lnTo>
                  <a:pt x="1258619" y="677197"/>
                </a:lnTo>
                <a:lnTo>
                  <a:pt x="1260348" y="630174"/>
                </a:lnTo>
                <a:lnTo>
                  <a:pt x="1260348" y="0"/>
                </a:lnTo>
                <a:close/>
              </a:path>
            </a:pathLst>
          </a:custGeom>
          <a:solidFill>
            <a:srgbClr val="85CF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3" name="object 13"/>
          <p:cNvSpPr/>
          <p:nvPr/>
        </p:nvSpPr>
        <p:spPr>
          <a:xfrm>
            <a:off x="2802888" y="4053712"/>
            <a:ext cx="1259205" cy="1260475"/>
          </a:xfrm>
          <a:custGeom>
            <a:avLst/>
            <a:gdLst/>
            <a:ahLst/>
            <a:cxnLst/>
            <a:rect l="l" t="t" r="r" b="b"/>
            <a:pathLst>
              <a:path w="1259205" h="1260475">
                <a:moveTo>
                  <a:pt x="1258824" y="0"/>
                </a:moveTo>
                <a:lnTo>
                  <a:pt x="0" y="0"/>
                </a:lnTo>
                <a:lnTo>
                  <a:pt x="0" y="630935"/>
                </a:lnTo>
                <a:lnTo>
                  <a:pt x="1726" y="677907"/>
                </a:lnTo>
                <a:lnTo>
                  <a:pt x="6824" y="723942"/>
                </a:lnTo>
                <a:lnTo>
                  <a:pt x="15173" y="768917"/>
                </a:lnTo>
                <a:lnTo>
                  <a:pt x="26649" y="812712"/>
                </a:lnTo>
                <a:lnTo>
                  <a:pt x="41133" y="855205"/>
                </a:lnTo>
                <a:lnTo>
                  <a:pt x="58501" y="896273"/>
                </a:lnTo>
                <a:lnTo>
                  <a:pt x="78633" y="935795"/>
                </a:lnTo>
                <a:lnTo>
                  <a:pt x="101406" y="973650"/>
                </a:lnTo>
                <a:lnTo>
                  <a:pt x="126698" y="1009715"/>
                </a:lnTo>
                <a:lnTo>
                  <a:pt x="154389" y="1043870"/>
                </a:lnTo>
                <a:lnTo>
                  <a:pt x="184356" y="1075991"/>
                </a:lnTo>
                <a:lnTo>
                  <a:pt x="216477" y="1105958"/>
                </a:lnTo>
                <a:lnTo>
                  <a:pt x="250632" y="1133649"/>
                </a:lnTo>
                <a:lnTo>
                  <a:pt x="286697" y="1158941"/>
                </a:lnTo>
                <a:lnTo>
                  <a:pt x="324552" y="1181714"/>
                </a:lnTo>
                <a:lnTo>
                  <a:pt x="364074" y="1201846"/>
                </a:lnTo>
                <a:lnTo>
                  <a:pt x="405142" y="1219214"/>
                </a:lnTo>
                <a:lnTo>
                  <a:pt x="447635" y="1233698"/>
                </a:lnTo>
                <a:lnTo>
                  <a:pt x="491430" y="1245174"/>
                </a:lnTo>
                <a:lnTo>
                  <a:pt x="536405" y="1253523"/>
                </a:lnTo>
                <a:lnTo>
                  <a:pt x="582440" y="1258621"/>
                </a:lnTo>
                <a:lnTo>
                  <a:pt x="629412" y="1260348"/>
                </a:lnTo>
                <a:lnTo>
                  <a:pt x="676383" y="1258621"/>
                </a:lnTo>
                <a:lnTo>
                  <a:pt x="722418" y="1253523"/>
                </a:lnTo>
                <a:lnTo>
                  <a:pt x="767393" y="1245174"/>
                </a:lnTo>
                <a:lnTo>
                  <a:pt x="811188" y="1233698"/>
                </a:lnTo>
                <a:lnTo>
                  <a:pt x="853681" y="1219214"/>
                </a:lnTo>
                <a:lnTo>
                  <a:pt x="894749" y="1201846"/>
                </a:lnTo>
                <a:lnTo>
                  <a:pt x="934271" y="1181714"/>
                </a:lnTo>
                <a:lnTo>
                  <a:pt x="972126" y="1158941"/>
                </a:lnTo>
                <a:lnTo>
                  <a:pt x="1008191" y="1133649"/>
                </a:lnTo>
                <a:lnTo>
                  <a:pt x="1042346" y="1105958"/>
                </a:lnTo>
                <a:lnTo>
                  <a:pt x="1074467" y="1075991"/>
                </a:lnTo>
                <a:lnTo>
                  <a:pt x="1104434" y="1043870"/>
                </a:lnTo>
                <a:lnTo>
                  <a:pt x="1132125" y="1009715"/>
                </a:lnTo>
                <a:lnTo>
                  <a:pt x="1157417" y="973650"/>
                </a:lnTo>
                <a:lnTo>
                  <a:pt x="1180190" y="935795"/>
                </a:lnTo>
                <a:lnTo>
                  <a:pt x="1200322" y="896273"/>
                </a:lnTo>
                <a:lnTo>
                  <a:pt x="1217690" y="855205"/>
                </a:lnTo>
                <a:lnTo>
                  <a:pt x="1232174" y="812712"/>
                </a:lnTo>
                <a:lnTo>
                  <a:pt x="1243650" y="768917"/>
                </a:lnTo>
                <a:lnTo>
                  <a:pt x="1251999" y="723942"/>
                </a:lnTo>
                <a:lnTo>
                  <a:pt x="1257097" y="677907"/>
                </a:lnTo>
                <a:lnTo>
                  <a:pt x="1258824" y="630935"/>
                </a:lnTo>
                <a:lnTo>
                  <a:pt x="1258824" y="0"/>
                </a:lnTo>
                <a:close/>
              </a:path>
            </a:pathLst>
          </a:custGeom>
          <a:solidFill>
            <a:srgbClr val="16745A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5" name="object 15"/>
          <p:cNvSpPr/>
          <p:nvPr/>
        </p:nvSpPr>
        <p:spPr>
          <a:xfrm>
            <a:off x="8669401" y="4010190"/>
            <a:ext cx="1260475" cy="1260475"/>
          </a:xfrm>
          <a:custGeom>
            <a:avLst/>
            <a:gdLst/>
            <a:ahLst/>
            <a:cxnLst/>
            <a:rect l="l" t="t" r="r" b="b"/>
            <a:pathLst>
              <a:path w="1260475" h="1260475">
                <a:moveTo>
                  <a:pt x="1260348" y="0"/>
                </a:moveTo>
                <a:lnTo>
                  <a:pt x="0" y="0"/>
                </a:lnTo>
                <a:lnTo>
                  <a:pt x="0" y="630174"/>
                </a:lnTo>
                <a:lnTo>
                  <a:pt x="1728" y="677197"/>
                </a:lnTo>
                <a:lnTo>
                  <a:pt x="6833" y="723283"/>
                </a:lnTo>
                <a:lnTo>
                  <a:pt x="15193" y="768310"/>
                </a:lnTo>
                <a:lnTo>
                  <a:pt x="26685" y="812156"/>
                </a:lnTo>
                <a:lnTo>
                  <a:pt x="41187" y="854698"/>
                </a:lnTo>
                <a:lnTo>
                  <a:pt x="58578" y="895815"/>
                </a:lnTo>
                <a:lnTo>
                  <a:pt x="78736" y="935385"/>
                </a:lnTo>
                <a:lnTo>
                  <a:pt x="101538" y="973285"/>
                </a:lnTo>
                <a:lnTo>
                  <a:pt x="126863" y="1009395"/>
                </a:lnTo>
                <a:lnTo>
                  <a:pt x="154589" y="1043591"/>
                </a:lnTo>
                <a:lnTo>
                  <a:pt x="184594" y="1075753"/>
                </a:lnTo>
                <a:lnTo>
                  <a:pt x="216756" y="1105758"/>
                </a:lnTo>
                <a:lnTo>
                  <a:pt x="250952" y="1133484"/>
                </a:lnTo>
                <a:lnTo>
                  <a:pt x="287062" y="1158809"/>
                </a:lnTo>
                <a:lnTo>
                  <a:pt x="324962" y="1181611"/>
                </a:lnTo>
                <a:lnTo>
                  <a:pt x="364532" y="1201769"/>
                </a:lnTo>
                <a:lnTo>
                  <a:pt x="405649" y="1219160"/>
                </a:lnTo>
                <a:lnTo>
                  <a:pt x="448191" y="1233662"/>
                </a:lnTo>
                <a:lnTo>
                  <a:pt x="492037" y="1245154"/>
                </a:lnTo>
                <a:lnTo>
                  <a:pt x="537064" y="1253514"/>
                </a:lnTo>
                <a:lnTo>
                  <a:pt x="583150" y="1258619"/>
                </a:lnTo>
                <a:lnTo>
                  <a:pt x="630174" y="1260348"/>
                </a:lnTo>
                <a:lnTo>
                  <a:pt x="677197" y="1258619"/>
                </a:lnTo>
                <a:lnTo>
                  <a:pt x="723283" y="1253514"/>
                </a:lnTo>
                <a:lnTo>
                  <a:pt x="768310" y="1245154"/>
                </a:lnTo>
                <a:lnTo>
                  <a:pt x="812156" y="1233662"/>
                </a:lnTo>
                <a:lnTo>
                  <a:pt x="854698" y="1219160"/>
                </a:lnTo>
                <a:lnTo>
                  <a:pt x="895815" y="1201769"/>
                </a:lnTo>
                <a:lnTo>
                  <a:pt x="935385" y="1181611"/>
                </a:lnTo>
                <a:lnTo>
                  <a:pt x="973285" y="1158809"/>
                </a:lnTo>
                <a:lnTo>
                  <a:pt x="1009395" y="1133484"/>
                </a:lnTo>
                <a:lnTo>
                  <a:pt x="1043591" y="1105758"/>
                </a:lnTo>
                <a:lnTo>
                  <a:pt x="1075753" y="1075753"/>
                </a:lnTo>
                <a:lnTo>
                  <a:pt x="1105758" y="1043591"/>
                </a:lnTo>
                <a:lnTo>
                  <a:pt x="1133484" y="1009395"/>
                </a:lnTo>
                <a:lnTo>
                  <a:pt x="1158809" y="973285"/>
                </a:lnTo>
                <a:lnTo>
                  <a:pt x="1181611" y="935385"/>
                </a:lnTo>
                <a:lnTo>
                  <a:pt x="1201769" y="895815"/>
                </a:lnTo>
                <a:lnTo>
                  <a:pt x="1219160" y="854698"/>
                </a:lnTo>
                <a:lnTo>
                  <a:pt x="1233662" y="812156"/>
                </a:lnTo>
                <a:lnTo>
                  <a:pt x="1245154" y="768310"/>
                </a:lnTo>
                <a:lnTo>
                  <a:pt x="1253514" y="723283"/>
                </a:lnTo>
                <a:lnTo>
                  <a:pt x="1258619" y="677197"/>
                </a:lnTo>
                <a:lnTo>
                  <a:pt x="1260348" y="630174"/>
                </a:lnTo>
                <a:lnTo>
                  <a:pt x="1260348" y="0"/>
                </a:lnTo>
                <a:close/>
              </a:path>
            </a:pathLst>
          </a:custGeom>
          <a:solidFill>
            <a:srgbClr val="FFC000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6" name="object 16"/>
          <p:cNvSpPr/>
          <p:nvPr/>
        </p:nvSpPr>
        <p:spPr>
          <a:xfrm>
            <a:off x="9672194" y="1447800"/>
            <a:ext cx="1260475" cy="1260475"/>
          </a:xfrm>
          <a:custGeom>
            <a:avLst/>
            <a:gdLst/>
            <a:ahLst/>
            <a:cxnLst/>
            <a:rect l="l" t="t" r="r" b="b"/>
            <a:pathLst>
              <a:path w="1260475" h="1260475">
                <a:moveTo>
                  <a:pt x="1260348" y="0"/>
                </a:moveTo>
                <a:lnTo>
                  <a:pt x="0" y="0"/>
                </a:lnTo>
                <a:lnTo>
                  <a:pt x="0" y="630174"/>
                </a:lnTo>
                <a:lnTo>
                  <a:pt x="1728" y="677197"/>
                </a:lnTo>
                <a:lnTo>
                  <a:pt x="6833" y="723283"/>
                </a:lnTo>
                <a:lnTo>
                  <a:pt x="15193" y="768310"/>
                </a:lnTo>
                <a:lnTo>
                  <a:pt x="26685" y="812156"/>
                </a:lnTo>
                <a:lnTo>
                  <a:pt x="41187" y="854698"/>
                </a:lnTo>
                <a:lnTo>
                  <a:pt x="58578" y="895815"/>
                </a:lnTo>
                <a:lnTo>
                  <a:pt x="78736" y="935385"/>
                </a:lnTo>
                <a:lnTo>
                  <a:pt x="101538" y="973285"/>
                </a:lnTo>
                <a:lnTo>
                  <a:pt x="126863" y="1009395"/>
                </a:lnTo>
                <a:lnTo>
                  <a:pt x="154589" y="1043591"/>
                </a:lnTo>
                <a:lnTo>
                  <a:pt x="184594" y="1075753"/>
                </a:lnTo>
                <a:lnTo>
                  <a:pt x="216756" y="1105758"/>
                </a:lnTo>
                <a:lnTo>
                  <a:pt x="250952" y="1133484"/>
                </a:lnTo>
                <a:lnTo>
                  <a:pt x="287062" y="1158809"/>
                </a:lnTo>
                <a:lnTo>
                  <a:pt x="324962" y="1181611"/>
                </a:lnTo>
                <a:lnTo>
                  <a:pt x="364532" y="1201769"/>
                </a:lnTo>
                <a:lnTo>
                  <a:pt x="405649" y="1219160"/>
                </a:lnTo>
                <a:lnTo>
                  <a:pt x="448191" y="1233662"/>
                </a:lnTo>
                <a:lnTo>
                  <a:pt x="492037" y="1245154"/>
                </a:lnTo>
                <a:lnTo>
                  <a:pt x="537064" y="1253514"/>
                </a:lnTo>
                <a:lnTo>
                  <a:pt x="583150" y="1258619"/>
                </a:lnTo>
                <a:lnTo>
                  <a:pt x="630174" y="1260348"/>
                </a:lnTo>
                <a:lnTo>
                  <a:pt x="677197" y="1258619"/>
                </a:lnTo>
                <a:lnTo>
                  <a:pt x="723283" y="1253514"/>
                </a:lnTo>
                <a:lnTo>
                  <a:pt x="768310" y="1245154"/>
                </a:lnTo>
                <a:lnTo>
                  <a:pt x="812156" y="1233662"/>
                </a:lnTo>
                <a:lnTo>
                  <a:pt x="854698" y="1219160"/>
                </a:lnTo>
                <a:lnTo>
                  <a:pt x="895815" y="1201769"/>
                </a:lnTo>
                <a:lnTo>
                  <a:pt x="935385" y="1181611"/>
                </a:lnTo>
                <a:lnTo>
                  <a:pt x="973285" y="1158809"/>
                </a:lnTo>
                <a:lnTo>
                  <a:pt x="1009395" y="1133484"/>
                </a:lnTo>
                <a:lnTo>
                  <a:pt x="1043591" y="1105758"/>
                </a:lnTo>
                <a:lnTo>
                  <a:pt x="1075753" y="1075753"/>
                </a:lnTo>
                <a:lnTo>
                  <a:pt x="1105758" y="1043591"/>
                </a:lnTo>
                <a:lnTo>
                  <a:pt x="1133484" y="1009395"/>
                </a:lnTo>
                <a:lnTo>
                  <a:pt x="1158809" y="973285"/>
                </a:lnTo>
                <a:lnTo>
                  <a:pt x="1181611" y="935385"/>
                </a:lnTo>
                <a:lnTo>
                  <a:pt x="1201769" y="895815"/>
                </a:lnTo>
                <a:lnTo>
                  <a:pt x="1219160" y="854698"/>
                </a:lnTo>
                <a:lnTo>
                  <a:pt x="1233662" y="812156"/>
                </a:lnTo>
                <a:lnTo>
                  <a:pt x="1245154" y="768310"/>
                </a:lnTo>
                <a:lnTo>
                  <a:pt x="1253514" y="723283"/>
                </a:lnTo>
                <a:lnTo>
                  <a:pt x="1258619" y="677197"/>
                </a:lnTo>
                <a:lnTo>
                  <a:pt x="1260348" y="630174"/>
                </a:lnTo>
                <a:lnTo>
                  <a:pt x="1260348" y="0"/>
                </a:lnTo>
                <a:close/>
              </a:path>
            </a:pathLst>
          </a:custGeom>
          <a:solidFill>
            <a:srgbClr val="E10512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2" name="object 22"/>
          <p:cNvSpPr txBox="1"/>
          <p:nvPr/>
        </p:nvSpPr>
        <p:spPr>
          <a:xfrm>
            <a:off x="6069872" y="2672269"/>
            <a:ext cx="2606040" cy="75084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indent="-1270" algn="ctr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latin typeface="Calibri"/>
                <a:cs typeface="Calibri"/>
              </a:rPr>
              <a:t>10</a:t>
            </a:r>
            <a:r>
              <a:rPr sz="1600" b="1" spc="-40" dirty="0">
                <a:latin typeface="Calibri"/>
                <a:cs typeface="Calibri"/>
              </a:rPr>
              <a:t> </a:t>
            </a:r>
            <a:r>
              <a:rPr lang="ru-RU" sz="1600" b="1" dirty="0">
                <a:latin typeface="Calibri"/>
                <a:cs typeface="Calibri"/>
              </a:rPr>
              <a:t>И класс</a:t>
            </a:r>
            <a:endParaRPr sz="1600" dirty="0">
              <a:latin typeface="Calibri"/>
              <a:cs typeface="Calibri"/>
            </a:endParaRPr>
          </a:p>
          <a:p>
            <a:pPr marL="300355" marR="294005" algn="ctr">
              <a:lnSpc>
                <a:spcPct val="100000"/>
              </a:lnSpc>
              <a:spcBef>
                <a:spcPts val="5"/>
              </a:spcBef>
            </a:pPr>
            <a:r>
              <a:rPr sz="1600" b="1" spc="-10" dirty="0">
                <a:latin typeface="Calibri"/>
                <a:cs typeface="Calibri"/>
              </a:rPr>
              <a:t>(</a:t>
            </a:r>
            <a:r>
              <a:rPr lang="ru-RU" sz="1600" b="1" spc="-10" dirty="0">
                <a:latin typeface="Calibri"/>
                <a:cs typeface="Calibri"/>
              </a:rPr>
              <a:t>профильный инженерный класс</a:t>
            </a:r>
            <a:r>
              <a:rPr sz="1600" b="1" spc="-10" dirty="0">
                <a:latin typeface="Calibri"/>
                <a:cs typeface="Calibri"/>
              </a:rPr>
              <a:t>)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9309352" y="2752914"/>
            <a:ext cx="1950720" cy="750847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latin typeface="Calibri"/>
                <a:cs typeface="Calibri"/>
              </a:rPr>
              <a:t>10</a:t>
            </a:r>
            <a:r>
              <a:rPr sz="1600" b="1" spc="-15" dirty="0">
                <a:latin typeface="Calibri"/>
                <a:cs typeface="Calibri"/>
              </a:rPr>
              <a:t> </a:t>
            </a:r>
            <a:r>
              <a:rPr sz="1600" b="1" dirty="0">
                <a:latin typeface="Calibri"/>
                <a:cs typeface="Calibri"/>
              </a:rPr>
              <a:t>первых</a:t>
            </a:r>
            <a:r>
              <a:rPr sz="1600" b="1" spc="-30" dirty="0">
                <a:latin typeface="Calibri"/>
                <a:cs typeface="Calibri"/>
              </a:rPr>
              <a:t> </a:t>
            </a:r>
            <a:r>
              <a:rPr sz="1600" b="1" spc="-20" dirty="0">
                <a:latin typeface="Calibri"/>
                <a:cs typeface="Calibri"/>
              </a:rPr>
              <a:t>класс</a:t>
            </a:r>
            <a:endParaRPr sz="1600" dirty="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  <a:spcBef>
                <a:spcPts val="5"/>
              </a:spcBef>
            </a:pPr>
            <a:r>
              <a:rPr lang="ru-RU" sz="1600" b="1" spc="-10" dirty="0" smtClean="0">
                <a:latin typeface="Calibri"/>
                <a:cs typeface="Calibri"/>
              </a:rPr>
              <a:t>(</a:t>
            </a:r>
            <a:r>
              <a:rPr sz="1600" b="1" spc="-10" dirty="0" err="1" smtClean="0">
                <a:latin typeface="Calibri"/>
                <a:cs typeface="Calibri"/>
              </a:rPr>
              <a:t>социальный</a:t>
            </a:r>
            <a:r>
              <a:rPr sz="1600" b="1" spc="-5" dirty="0" smtClean="0">
                <a:latin typeface="Calibri"/>
                <a:cs typeface="Calibri"/>
              </a:rPr>
              <a:t> </a:t>
            </a:r>
            <a:r>
              <a:rPr sz="1600" b="1" spc="-10" dirty="0" err="1" smtClean="0">
                <a:latin typeface="Calibri"/>
                <a:cs typeface="Calibri"/>
              </a:rPr>
              <a:t>профиль</a:t>
            </a:r>
            <a:r>
              <a:rPr lang="ru-RU" sz="1600" b="1" spc="-10" dirty="0" smtClean="0">
                <a:latin typeface="Calibri"/>
                <a:cs typeface="Calibri"/>
              </a:rPr>
              <a:t>)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28" name="Овал 27">
            <a:extLst>
              <a:ext uri="{FF2B5EF4-FFF2-40B4-BE49-F238E27FC236}">
                <a16:creationId xmlns:a16="http://schemas.microsoft.com/office/drawing/2014/main" id="{72147F4F-9A99-A797-A7DB-73B6186DFC82}"/>
              </a:ext>
            </a:extLst>
          </p:cNvPr>
          <p:cNvSpPr/>
          <p:nvPr/>
        </p:nvSpPr>
        <p:spPr>
          <a:xfrm>
            <a:off x="9845231" y="1560831"/>
            <a:ext cx="914400" cy="9144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29" name="Овал 28">
            <a:extLst>
              <a:ext uri="{FF2B5EF4-FFF2-40B4-BE49-F238E27FC236}">
                <a16:creationId xmlns:a16="http://schemas.microsoft.com/office/drawing/2014/main" id="{2CFF22BC-668E-1385-0C76-BA49F9F040A6}"/>
              </a:ext>
            </a:extLst>
          </p:cNvPr>
          <p:cNvSpPr/>
          <p:nvPr/>
        </p:nvSpPr>
        <p:spPr>
          <a:xfrm>
            <a:off x="6915692" y="1524000"/>
            <a:ext cx="914400" cy="9144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19" name="object 19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048280" y="1688943"/>
            <a:ext cx="649224" cy="630936"/>
          </a:xfrm>
          <a:prstGeom prst="rect">
            <a:avLst/>
          </a:prstGeom>
        </p:spPr>
      </p:pic>
      <p:pic>
        <p:nvPicPr>
          <p:cNvPr id="21" name="object 21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905555" y="1666433"/>
            <a:ext cx="794003" cy="829055"/>
          </a:xfrm>
          <a:prstGeom prst="rect">
            <a:avLst/>
          </a:prstGeom>
        </p:spPr>
      </p:pic>
      <p:sp>
        <p:nvSpPr>
          <p:cNvPr id="30" name="Овал 29">
            <a:extLst>
              <a:ext uri="{FF2B5EF4-FFF2-40B4-BE49-F238E27FC236}">
                <a16:creationId xmlns:a16="http://schemas.microsoft.com/office/drawing/2014/main" id="{08B35B0E-9C76-DC58-17D1-DC4099D94113}"/>
              </a:ext>
            </a:extLst>
          </p:cNvPr>
          <p:cNvSpPr/>
          <p:nvPr/>
        </p:nvSpPr>
        <p:spPr>
          <a:xfrm>
            <a:off x="8842438" y="4123875"/>
            <a:ext cx="914400" cy="9144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32" name="object 6">
            <a:extLst>
              <a:ext uri="{FF2B5EF4-FFF2-40B4-BE49-F238E27FC236}">
                <a16:creationId xmlns:a16="http://schemas.microsoft.com/office/drawing/2014/main" id="{C7ABD944-B4E1-6AF4-C1EB-9E24E7E6669B}"/>
              </a:ext>
            </a:extLst>
          </p:cNvPr>
          <p:cNvSpPr/>
          <p:nvPr/>
        </p:nvSpPr>
        <p:spPr>
          <a:xfrm>
            <a:off x="2652711" y="3825747"/>
            <a:ext cx="1559560" cy="259079"/>
          </a:xfrm>
          <a:custGeom>
            <a:avLst/>
            <a:gdLst/>
            <a:ahLst/>
            <a:cxnLst/>
            <a:rect l="l" t="t" r="r" b="b"/>
            <a:pathLst>
              <a:path w="1559559" h="259080">
                <a:moveTo>
                  <a:pt x="1408557" y="0"/>
                </a:moveTo>
                <a:lnTo>
                  <a:pt x="150495" y="0"/>
                </a:lnTo>
                <a:lnTo>
                  <a:pt x="0" y="259079"/>
                </a:lnTo>
                <a:lnTo>
                  <a:pt x="1559052" y="259079"/>
                </a:lnTo>
                <a:lnTo>
                  <a:pt x="1408557" y="0"/>
                </a:lnTo>
                <a:close/>
              </a:path>
            </a:pathLst>
          </a:custGeom>
          <a:solidFill>
            <a:srgbClr val="07251E"/>
          </a:solidFill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8" name="object 18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9119614" y="4422649"/>
            <a:ext cx="379476" cy="377951"/>
          </a:xfrm>
          <a:prstGeom prst="rect">
            <a:avLst/>
          </a:prstGeom>
        </p:spPr>
      </p:pic>
      <p:sp>
        <p:nvSpPr>
          <p:cNvPr id="34" name="Овал 33">
            <a:extLst>
              <a:ext uri="{FF2B5EF4-FFF2-40B4-BE49-F238E27FC236}">
                <a16:creationId xmlns:a16="http://schemas.microsoft.com/office/drawing/2014/main" id="{343D9500-2C0D-F3AC-FA8D-1CC028C7A2D1}"/>
              </a:ext>
            </a:extLst>
          </p:cNvPr>
          <p:cNvSpPr/>
          <p:nvPr/>
        </p:nvSpPr>
        <p:spPr>
          <a:xfrm>
            <a:off x="2971800" y="4160392"/>
            <a:ext cx="914400" cy="9144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0" name="object 2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165349" y="4343400"/>
            <a:ext cx="568451" cy="553212"/>
          </a:xfrm>
          <a:prstGeom prst="rect">
            <a:avLst/>
          </a:prstGeom>
        </p:spPr>
      </p:pic>
      <p:sp>
        <p:nvSpPr>
          <p:cNvPr id="36" name="object 22">
            <a:extLst>
              <a:ext uri="{FF2B5EF4-FFF2-40B4-BE49-F238E27FC236}">
                <a16:creationId xmlns:a16="http://schemas.microsoft.com/office/drawing/2014/main" id="{A5A14B83-E669-1C80-2CC4-FD65C745377B}"/>
              </a:ext>
            </a:extLst>
          </p:cNvPr>
          <p:cNvSpPr txBox="1"/>
          <p:nvPr/>
        </p:nvSpPr>
        <p:spPr>
          <a:xfrm>
            <a:off x="162531" y="2554655"/>
            <a:ext cx="2606040" cy="1243289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indent="-1270" algn="ctr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latin typeface="Calibri"/>
                <a:cs typeface="Calibri"/>
              </a:rPr>
              <a:t>10</a:t>
            </a:r>
            <a:r>
              <a:rPr sz="1600" b="1" spc="-40" dirty="0">
                <a:latin typeface="Calibri"/>
                <a:cs typeface="Calibri"/>
              </a:rPr>
              <a:t> </a:t>
            </a:r>
            <a:r>
              <a:rPr lang="ru-RU" sz="1600" b="1" dirty="0">
                <a:latin typeface="Calibri"/>
                <a:cs typeface="Calibri"/>
              </a:rPr>
              <a:t>ПИ класс</a:t>
            </a:r>
            <a:endParaRPr sz="1600" dirty="0">
              <a:latin typeface="Calibri"/>
              <a:cs typeface="Calibri"/>
            </a:endParaRPr>
          </a:p>
          <a:p>
            <a:pPr marL="300355" marR="294005" algn="ctr">
              <a:lnSpc>
                <a:spcPct val="100000"/>
              </a:lnSpc>
              <a:spcBef>
                <a:spcPts val="5"/>
              </a:spcBef>
            </a:pPr>
            <a:r>
              <a:rPr sz="1600" b="1" spc="-10" dirty="0">
                <a:latin typeface="Calibri"/>
                <a:cs typeface="Calibri"/>
              </a:rPr>
              <a:t>(</a:t>
            </a:r>
            <a:r>
              <a:rPr sz="1600" b="1" spc="-10" dirty="0" err="1">
                <a:latin typeface="Calibri"/>
                <a:cs typeface="Calibri"/>
              </a:rPr>
              <a:t>специализированный</a:t>
            </a:r>
            <a:r>
              <a:rPr sz="1600" b="1" spc="-10" dirty="0">
                <a:latin typeface="Calibri"/>
                <a:cs typeface="Calibri"/>
              </a:rPr>
              <a:t> </a:t>
            </a:r>
            <a:r>
              <a:rPr lang="ru-RU" sz="1600" b="1" spc="-10" dirty="0">
                <a:latin typeface="Calibri"/>
                <a:cs typeface="Calibri"/>
              </a:rPr>
              <a:t>инженерный класс</a:t>
            </a:r>
          </a:p>
          <a:p>
            <a:pPr marL="300355" marR="294005" algn="ctr">
              <a:lnSpc>
                <a:spcPct val="100000"/>
              </a:lnSpc>
              <a:spcBef>
                <a:spcPts val="5"/>
              </a:spcBef>
            </a:pPr>
            <a:r>
              <a:rPr lang="ru-RU" sz="1600" b="1" spc="-10" dirty="0">
                <a:latin typeface="Calibri"/>
                <a:cs typeface="Calibri"/>
              </a:rPr>
              <a:t>Профиль прикладная информатика</a:t>
            </a:r>
            <a:r>
              <a:rPr sz="1600" b="1" spc="-10" dirty="0">
                <a:latin typeface="Calibri"/>
                <a:cs typeface="Calibri"/>
              </a:rPr>
              <a:t>)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38" name="object 22">
            <a:extLst>
              <a:ext uri="{FF2B5EF4-FFF2-40B4-BE49-F238E27FC236}">
                <a16:creationId xmlns:a16="http://schemas.microsoft.com/office/drawing/2014/main" id="{05A434CA-45AF-B159-5A69-D0DCEACF1A48}"/>
              </a:ext>
            </a:extLst>
          </p:cNvPr>
          <p:cNvSpPr txBox="1"/>
          <p:nvPr/>
        </p:nvSpPr>
        <p:spPr>
          <a:xfrm>
            <a:off x="2908145" y="2662289"/>
            <a:ext cx="2606040" cy="997068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065" marR="5080" indent="-1270" algn="ctr">
              <a:lnSpc>
                <a:spcPct val="100000"/>
              </a:lnSpc>
              <a:spcBef>
                <a:spcPts val="95"/>
              </a:spcBef>
            </a:pPr>
            <a:r>
              <a:rPr sz="1600" b="1" dirty="0">
                <a:latin typeface="Calibri"/>
                <a:cs typeface="Calibri"/>
              </a:rPr>
              <a:t>10</a:t>
            </a:r>
            <a:r>
              <a:rPr sz="1600" b="1" spc="-40" dirty="0">
                <a:latin typeface="Calibri"/>
                <a:cs typeface="Calibri"/>
              </a:rPr>
              <a:t> </a:t>
            </a:r>
            <a:r>
              <a:rPr lang="ru-RU" sz="1600" b="1" spc="-40" dirty="0">
                <a:latin typeface="Calibri"/>
                <a:cs typeface="Calibri"/>
              </a:rPr>
              <a:t>М</a:t>
            </a:r>
            <a:r>
              <a:rPr lang="ru-RU" sz="1600" b="1" dirty="0">
                <a:latin typeface="Calibri"/>
                <a:cs typeface="Calibri"/>
              </a:rPr>
              <a:t> класс</a:t>
            </a:r>
            <a:endParaRPr sz="1600" dirty="0">
              <a:latin typeface="Calibri"/>
              <a:cs typeface="Calibri"/>
            </a:endParaRPr>
          </a:p>
          <a:p>
            <a:pPr marL="300355" marR="294005" algn="ctr">
              <a:lnSpc>
                <a:spcPct val="100000"/>
              </a:lnSpc>
              <a:spcBef>
                <a:spcPts val="5"/>
              </a:spcBef>
            </a:pPr>
            <a:r>
              <a:rPr sz="1600" b="1" spc="-10" dirty="0">
                <a:latin typeface="Calibri"/>
                <a:cs typeface="Calibri"/>
              </a:rPr>
              <a:t>(</a:t>
            </a:r>
            <a:r>
              <a:rPr lang="ru-RU" sz="1600" b="1" spc="-10" dirty="0">
                <a:latin typeface="Calibri"/>
                <a:cs typeface="Calibri"/>
              </a:rPr>
              <a:t>профильный математический класс</a:t>
            </a:r>
            <a:r>
              <a:rPr sz="1600" b="1" spc="-10" dirty="0">
                <a:latin typeface="Calibri"/>
                <a:cs typeface="Calibri"/>
              </a:rPr>
              <a:t>)</a:t>
            </a:r>
            <a:endParaRPr sz="1600" dirty="0">
              <a:latin typeface="Calibri"/>
              <a:cs typeface="Calibri"/>
            </a:endParaRPr>
          </a:p>
        </p:txBody>
      </p:sp>
      <p:sp>
        <p:nvSpPr>
          <p:cNvPr id="39" name="object 14">
            <a:extLst>
              <a:ext uri="{FF2B5EF4-FFF2-40B4-BE49-F238E27FC236}">
                <a16:creationId xmlns:a16="http://schemas.microsoft.com/office/drawing/2014/main" id="{41C62B88-8ECB-9F72-FB61-65AC781EB4E3}"/>
              </a:ext>
            </a:extLst>
          </p:cNvPr>
          <p:cNvSpPr/>
          <p:nvPr/>
        </p:nvSpPr>
        <p:spPr>
          <a:xfrm>
            <a:off x="3648772" y="1374011"/>
            <a:ext cx="1260475" cy="1260475"/>
          </a:xfrm>
          <a:custGeom>
            <a:avLst/>
            <a:gdLst/>
            <a:ahLst/>
            <a:cxnLst/>
            <a:rect l="l" t="t" r="r" b="b"/>
            <a:pathLst>
              <a:path w="1260475" h="1260475">
                <a:moveTo>
                  <a:pt x="1260348" y="0"/>
                </a:moveTo>
                <a:lnTo>
                  <a:pt x="0" y="0"/>
                </a:lnTo>
                <a:lnTo>
                  <a:pt x="0" y="630174"/>
                </a:lnTo>
                <a:lnTo>
                  <a:pt x="1728" y="677197"/>
                </a:lnTo>
                <a:lnTo>
                  <a:pt x="6833" y="723283"/>
                </a:lnTo>
                <a:lnTo>
                  <a:pt x="15193" y="768310"/>
                </a:lnTo>
                <a:lnTo>
                  <a:pt x="26685" y="812156"/>
                </a:lnTo>
                <a:lnTo>
                  <a:pt x="41187" y="854698"/>
                </a:lnTo>
                <a:lnTo>
                  <a:pt x="58578" y="895815"/>
                </a:lnTo>
                <a:lnTo>
                  <a:pt x="78736" y="935385"/>
                </a:lnTo>
                <a:lnTo>
                  <a:pt x="101538" y="973285"/>
                </a:lnTo>
                <a:lnTo>
                  <a:pt x="126863" y="1009395"/>
                </a:lnTo>
                <a:lnTo>
                  <a:pt x="154589" y="1043591"/>
                </a:lnTo>
                <a:lnTo>
                  <a:pt x="184594" y="1075753"/>
                </a:lnTo>
                <a:lnTo>
                  <a:pt x="216756" y="1105758"/>
                </a:lnTo>
                <a:lnTo>
                  <a:pt x="250952" y="1133484"/>
                </a:lnTo>
                <a:lnTo>
                  <a:pt x="287062" y="1158809"/>
                </a:lnTo>
                <a:lnTo>
                  <a:pt x="324962" y="1181611"/>
                </a:lnTo>
                <a:lnTo>
                  <a:pt x="364532" y="1201769"/>
                </a:lnTo>
                <a:lnTo>
                  <a:pt x="405649" y="1219160"/>
                </a:lnTo>
                <a:lnTo>
                  <a:pt x="448191" y="1233662"/>
                </a:lnTo>
                <a:lnTo>
                  <a:pt x="492037" y="1245154"/>
                </a:lnTo>
                <a:lnTo>
                  <a:pt x="537064" y="1253514"/>
                </a:lnTo>
                <a:lnTo>
                  <a:pt x="583150" y="1258619"/>
                </a:lnTo>
                <a:lnTo>
                  <a:pt x="630174" y="1260348"/>
                </a:lnTo>
                <a:lnTo>
                  <a:pt x="677197" y="1258619"/>
                </a:lnTo>
                <a:lnTo>
                  <a:pt x="723283" y="1253514"/>
                </a:lnTo>
                <a:lnTo>
                  <a:pt x="768310" y="1245154"/>
                </a:lnTo>
                <a:lnTo>
                  <a:pt x="812156" y="1233662"/>
                </a:lnTo>
                <a:lnTo>
                  <a:pt x="854698" y="1219160"/>
                </a:lnTo>
                <a:lnTo>
                  <a:pt x="895815" y="1201769"/>
                </a:lnTo>
                <a:lnTo>
                  <a:pt x="935385" y="1181611"/>
                </a:lnTo>
                <a:lnTo>
                  <a:pt x="973285" y="1158809"/>
                </a:lnTo>
                <a:lnTo>
                  <a:pt x="1009395" y="1133484"/>
                </a:lnTo>
                <a:lnTo>
                  <a:pt x="1043591" y="1105758"/>
                </a:lnTo>
                <a:lnTo>
                  <a:pt x="1075753" y="1075753"/>
                </a:lnTo>
                <a:lnTo>
                  <a:pt x="1105758" y="1043591"/>
                </a:lnTo>
                <a:lnTo>
                  <a:pt x="1133484" y="1009395"/>
                </a:lnTo>
                <a:lnTo>
                  <a:pt x="1158809" y="973285"/>
                </a:lnTo>
                <a:lnTo>
                  <a:pt x="1181611" y="935385"/>
                </a:lnTo>
                <a:lnTo>
                  <a:pt x="1201769" y="895815"/>
                </a:lnTo>
                <a:lnTo>
                  <a:pt x="1219160" y="854698"/>
                </a:lnTo>
                <a:lnTo>
                  <a:pt x="1233662" y="812156"/>
                </a:lnTo>
                <a:lnTo>
                  <a:pt x="1245154" y="768310"/>
                </a:lnTo>
                <a:lnTo>
                  <a:pt x="1253514" y="723283"/>
                </a:lnTo>
                <a:lnTo>
                  <a:pt x="1258619" y="677197"/>
                </a:lnTo>
                <a:lnTo>
                  <a:pt x="1260348" y="630174"/>
                </a:lnTo>
                <a:lnTo>
                  <a:pt x="1260348" y="0"/>
                </a:lnTo>
                <a:close/>
              </a:path>
            </a:pathLst>
          </a:custGeom>
          <a:solidFill>
            <a:schemeClr val="accent3">
              <a:lumMod val="60000"/>
              <a:lumOff val="40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0" name="object 14">
            <a:extLst>
              <a:ext uri="{FF2B5EF4-FFF2-40B4-BE49-F238E27FC236}">
                <a16:creationId xmlns:a16="http://schemas.microsoft.com/office/drawing/2014/main" id="{9504B58C-02C9-6A3D-735C-490251724A01}"/>
              </a:ext>
            </a:extLst>
          </p:cNvPr>
          <p:cNvSpPr/>
          <p:nvPr/>
        </p:nvSpPr>
        <p:spPr>
          <a:xfrm>
            <a:off x="870393" y="1335645"/>
            <a:ext cx="1260475" cy="1260475"/>
          </a:xfrm>
          <a:custGeom>
            <a:avLst/>
            <a:gdLst/>
            <a:ahLst/>
            <a:cxnLst/>
            <a:rect l="l" t="t" r="r" b="b"/>
            <a:pathLst>
              <a:path w="1260475" h="1260475">
                <a:moveTo>
                  <a:pt x="1260348" y="0"/>
                </a:moveTo>
                <a:lnTo>
                  <a:pt x="0" y="0"/>
                </a:lnTo>
                <a:lnTo>
                  <a:pt x="0" y="630174"/>
                </a:lnTo>
                <a:lnTo>
                  <a:pt x="1728" y="677197"/>
                </a:lnTo>
                <a:lnTo>
                  <a:pt x="6833" y="723283"/>
                </a:lnTo>
                <a:lnTo>
                  <a:pt x="15193" y="768310"/>
                </a:lnTo>
                <a:lnTo>
                  <a:pt x="26685" y="812156"/>
                </a:lnTo>
                <a:lnTo>
                  <a:pt x="41187" y="854698"/>
                </a:lnTo>
                <a:lnTo>
                  <a:pt x="58578" y="895815"/>
                </a:lnTo>
                <a:lnTo>
                  <a:pt x="78736" y="935385"/>
                </a:lnTo>
                <a:lnTo>
                  <a:pt x="101538" y="973285"/>
                </a:lnTo>
                <a:lnTo>
                  <a:pt x="126863" y="1009395"/>
                </a:lnTo>
                <a:lnTo>
                  <a:pt x="154589" y="1043591"/>
                </a:lnTo>
                <a:lnTo>
                  <a:pt x="184594" y="1075753"/>
                </a:lnTo>
                <a:lnTo>
                  <a:pt x="216756" y="1105758"/>
                </a:lnTo>
                <a:lnTo>
                  <a:pt x="250952" y="1133484"/>
                </a:lnTo>
                <a:lnTo>
                  <a:pt x="287062" y="1158809"/>
                </a:lnTo>
                <a:lnTo>
                  <a:pt x="324962" y="1181611"/>
                </a:lnTo>
                <a:lnTo>
                  <a:pt x="364532" y="1201769"/>
                </a:lnTo>
                <a:lnTo>
                  <a:pt x="405649" y="1219160"/>
                </a:lnTo>
                <a:lnTo>
                  <a:pt x="448191" y="1233662"/>
                </a:lnTo>
                <a:lnTo>
                  <a:pt x="492037" y="1245154"/>
                </a:lnTo>
                <a:lnTo>
                  <a:pt x="537064" y="1253514"/>
                </a:lnTo>
                <a:lnTo>
                  <a:pt x="583150" y="1258619"/>
                </a:lnTo>
                <a:lnTo>
                  <a:pt x="630174" y="1260348"/>
                </a:lnTo>
                <a:lnTo>
                  <a:pt x="677197" y="1258619"/>
                </a:lnTo>
                <a:lnTo>
                  <a:pt x="723283" y="1253514"/>
                </a:lnTo>
                <a:lnTo>
                  <a:pt x="768310" y="1245154"/>
                </a:lnTo>
                <a:lnTo>
                  <a:pt x="812156" y="1233662"/>
                </a:lnTo>
                <a:lnTo>
                  <a:pt x="854698" y="1219160"/>
                </a:lnTo>
                <a:lnTo>
                  <a:pt x="895815" y="1201769"/>
                </a:lnTo>
                <a:lnTo>
                  <a:pt x="935385" y="1181611"/>
                </a:lnTo>
                <a:lnTo>
                  <a:pt x="973285" y="1158809"/>
                </a:lnTo>
                <a:lnTo>
                  <a:pt x="1009395" y="1133484"/>
                </a:lnTo>
                <a:lnTo>
                  <a:pt x="1043591" y="1105758"/>
                </a:lnTo>
                <a:lnTo>
                  <a:pt x="1075753" y="1075753"/>
                </a:lnTo>
                <a:lnTo>
                  <a:pt x="1105758" y="1043591"/>
                </a:lnTo>
                <a:lnTo>
                  <a:pt x="1133484" y="1009395"/>
                </a:lnTo>
                <a:lnTo>
                  <a:pt x="1158809" y="973285"/>
                </a:lnTo>
                <a:lnTo>
                  <a:pt x="1181611" y="935385"/>
                </a:lnTo>
                <a:lnTo>
                  <a:pt x="1201769" y="895815"/>
                </a:lnTo>
                <a:lnTo>
                  <a:pt x="1219160" y="854698"/>
                </a:lnTo>
                <a:lnTo>
                  <a:pt x="1233662" y="812156"/>
                </a:lnTo>
                <a:lnTo>
                  <a:pt x="1245154" y="768310"/>
                </a:lnTo>
                <a:lnTo>
                  <a:pt x="1253514" y="723283"/>
                </a:lnTo>
                <a:lnTo>
                  <a:pt x="1258619" y="677197"/>
                </a:lnTo>
                <a:lnTo>
                  <a:pt x="1260348" y="630174"/>
                </a:lnTo>
                <a:lnTo>
                  <a:pt x="1260348" y="0"/>
                </a:lnTo>
                <a:close/>
              </a:path>
            </a:pathLst>
          </a:custGeom>
          <a:solidFill>
            <a:schemeClr val="accent4">
              <a:lumMod val="60000"/>
              <a:lumOff val="40000"/>
            </a:schemeClr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6" name="object 4">
            <a:extLst>
              <a:ext uri="{FF2B5EF4-FFF2-40B4-BE49-F238E27FC236}">
                <a16:creationId xmlns:a16="http://schemas.microsoft.com/office/drawing/2014/main" id="{B5B20FB2-F83C-19C6-AEC3-63E0C90DAA31}"/>
              </a:ext>
            </a:extLst>
          </p:cNvPr>
          <p:cNvSpPr/>
          <p:nvPr/>
        </p:nvSpPr>
        <p:spPr>
          <a:xfrm>
            <a:off x="3432491" y="1231392"/>
            <a:ext cx="7691565" cy="259079"/>
          </a:xfrm>
          <a:custGeom>
            <a:avLst/>
            <a:gdLst/>
            <a:ahLst/>
            <a:cxnLst/>
            <a:rect l="l" t="t" r="r" b="b"/>
            <a:pathLst>
              <a:path w="6967855" h="259079">
                <a:moveTo>
                  <a:pt x="1560576" y="259080"/>
                </a:moveTo>
                <a:lnTo>
                  <a:pt x="1410081" y="0"/>
                </a:lnTo>
                <a:lnTo>
                  <a:pt x="150495" y="0"/>
                </a:lnTo>
                <a:lnTo>
                  <a:pt x="0" y="259080"/>
                </a:lnTo>
                <a:lnTo>
                  <a:pt x="1560576" y="259080"/>
                </a:lnTo>
                <a:close/>
              </a:path>
              <a:path w="6967855" h="259079">
                <a:moveTo>
                  <a:pt x="6967728" y="259080"/>
                </a:moveTo>
                <a:lnTo>
                  <a:pt x="6817233" y="0"/>
                </a:lnTo>
                <a:lnTo>
                  <a:pt x="5559171" y="0"/>
                </a:lnTo>
                <a:lnTo>
                  <a:pt x="5408676" y="259080"/>
                </a:lnTo>
                <a:lnTo>
                  <a:pt x="6967728" y="259080"/>
                </a:lnTo>
                <a:close/>
              </a:path>
            </a:pathLst>
          </a:custGeom>
          <a:solidFill>
            <a:srgbClr val="07251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664463" y="1188721"/>
            <a:ext cx="7565137" cy="259079"/>
          </a:xfrm>
          <a:custGeom>
            <a:avLst/>
            <a:gdLst/>
            <a:ahLst/>
            <a:cxnLst/>
            <a:rect l="l" t="t" r="r" b="b"/>
            <a:pathLst>
              <a:path w="6967855" h="259079">
                <a:moveTo>
                  <a:pt x="1560576" y="259080"/>
                </a:moveTo>
                <a:lnTo>
                  <a:pt x="1410081" y="0"/>
                </a:lnTo>
                <a:lnTo>
                  <a:pt x="150495" y="0"/>
                </a:lnTo>
                <a:lnTo>
                  <a:pt x="0" y="259080"/>
                </a:lnTo>
                <a:lnTo>
                  <a:pt x="1560576" y="259080"/>
                </a:lnTo>
                <a:close/>
              </a:path>
              <a:path w="6967855" h="259079">
                <a:moveTo>
                  <a:pt x="6967728" y="259080"/>
                </a:moveTo>
                <a:lnTo>
                  <a:pt x="6817233" y="0"/>
                </a:lnTo>
                <a:lnTo>
                  <a:pt x="5559171" y="0"/>
                </a:lnTo>
                <a:lnTo>
                  <a:pt x="5408676" y="259080"/>
                </a:lnTo>
                <a:lnTo>
                  <a:pt x="6967728" y="259080"/>
                </a:lnTo>
                <a:close/>
              </a:path>
            </a:pathLst>
          </a:custGeom>
          <a:solidFill>
            <a:srgbClr val="07251E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1" name="Овал 40">
            <a:extLst>
              <a:ext uri="{FF2B5EF4-FFF2-40B4-BE49-F238E27FC236}">
                <a16:creationId xmlns:a16="http://schemas.microsoft.com/office/drawing/2014/main" id="{E4AF9433-D54F-0B2C-EFA2-A77FDCA26D39}"/>
              </a:ext>
            </a:extLst>
          </p:cNvPr>
          <p:cNvSpPr/>
          <p:nvPr/>
        </p:nvSpPr>
        <p:spPr>
          <a:xfrm>
            <a:off x="3810000" y="1523235"/>
            <a:ext cx="914400" cy="9144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Овал 41">
            <a:extLst>
              <a:ext uri="{FF2B5EF4-FFF2-40B4-BE49-F238E27FC236}">
                <a16:creationId xmlns:a16="http://schemas.microsoft.com/office/drawing/2014/main" id="{101F55C2-AB5A-3833-DC49-5468BDA5EBED}"/>
              </a:ext>
            </a:extLst>
          </p:cNvPr>
          <p:cNvSpPr/>
          <p:nvPr/>
        </p:nvSpPr>
        <p:spPr>
          <a:xfrm>
            <a:off x="1035700" y="1489672"/>
            <a:ext cx="900000" cy="914400"/>
          </a:xfrm>
          <a:prstGeom prst="ellipse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pic>
        <p:nvPicPr>
          <p:cNvPr id="47" name="Рисунок 46">
            <a:extLst>
              <a:ext uri="{FF2B5EF4-FFF2-40B4-BE49-F238E27FC236}">
                <a16:creationId xmlns:a16="http://schemas.microsoft.com/office/drawing/2014/main" id="{CDB0431F-A600-B31D-FCCC-5BC902D90B4C}"/>
              </a:ext>
            </a:extLst>
          </p:cNvPr>
          <p:cNvPicPr>
            <a:picLocks noChangeAspect="1"/>
          </p:cNvPicPr>
          <p:nvPr/>
        </p:nvPicPr>
        <p:blipFill>
          <a:blip r:embed="rId7">
            <a:duotone>
              <a:schemeClr val="accent3">
                <a:shade val="45000"/>
                <a:satMod val="135000"/>
              </a:schemeClr>
              <a:prstClr val="white"/>
            </a:duotone>
          </a:blip>
          <a:stretch/>
        </p:blipFill>
        <p:spPr bwMode="auto">
          <a:xfrm>
            <a:off x="3787775" y="1697795"/>
            <a:ext cx="1007093" cy="567325"/>
          </a:xfrm>
          <a:prstGeom prst="rect">
            <a:avLst/>
          </a:prstGeom>
        </p:spPr>
      </p:pic>
      <p:pic>
        <p:nvPicPr>
          <p:cNvPr id="48" name="Рисунок 47">
            <a:extLst>
              <a:ext uri="{FF2B5EF4-FFF2-40B4-BE49-F238E27FC236}">
                <a16:creationId xmlns:a16="http://schemas.microsoft.com/office/drawing/2014/main" id="{EB46875E-3273-D249-ED2F-C39807130452}"/>
              </a:ext>
            </a:extLst>
          </p:cNvPr>
          <p:cNvPicPr>
            <a:picLocks noChangeAspect="1"/>
          </p:cNvPicPr>
          <p:nvPr/>
        </p:nvPicPr>
        <p:blipFill>
          <a:blip r:embed="rId8">
            <a:duotone>
              <a:schemeClr val="accent4">
                <a:shade val="45000"/>
                <a:satMod val="135000"/>
              </a:schemeClr>
              <a:prstClr val="white"/>
            </a:duotone>
          </a:blip>
          <a:stretch/>
        </p:blipFill>
        <p:spPr bwMode="auto">
          <a:xfrm>
            <a:off x="1176630" y="1626151"/>
            <a:ext cx="648000" cy="64144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B6A1A3-F213-19D2-96EF-DBA0715390C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>
            <a:extLst>
              <a:ext uri="{FF2B5EF4-FFF2-40B4-BE49-F238E27FC236}">
                <a16:creationId xmlns:a16="http://schemas.microsoft.com/office/drawing/2014/main" id="{ED62FC86-64CB-7AD3-E7E6-B6E75EE0F1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7317326"/>
              </p:ext>
            </p:extLst>
          </p:nvPr>
        </p:nvGraphicFramePr>
        <p:xfrm>
          <a:off x="475703" y="1763712"/>
          <a:ext cx="5389880" cy="3751580"/>
        </p:xfrm>
        <a:graphic>
          <a:graphicData uri="http://schemas.openxmlformats.org/drawingml/2006/table">
            <a:tbl>
              <a:tblPr firstRow="1" bandRow="1">
                <a:tableStyleId>{69CF1AB2-1976-4502-BF36-3FF5EA218861}</a:tableStyleId>
              </a:tblPr>
              <a:tblGrid>
                <a:gridCol w="53898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5285">
                <a:tc>
                  <a:txBody>
                    <a:bodyPr/>
                    <a:lstStyle/>
                    <a:p>
                      <a:pPr marL="9525">
                        <a:lnSpc>
                          <a:spcPts val="2815"/>
                        </a:lnSpc>
                      </a:pPr>
                      <a:r>
                        <a:rPr sz="2400" b="0" dirty="0"/>
                        <a:t>Иностранный</a:t>
                      </a:r>
                      <a:r>
                        <a:rPr sz="2400" b="0" spc="-60" dirty="0"/>
                        <a:t> </a:t>
                      </a:r>
                      <a:r>
                        <a:rPr sz="2400" b="0" dirty="0"/>
                        <a:t>язык</a:t>
                      </a:r>
                      <a:r>
                        <a:rPr sz="2400" b="0" spc="-70" dirty="0"/>
                        <a:t> </a:t>
                      </a:r>
                      <a:r>
                        <a:rPr sz="2400" b="0" spc="-10" dirty="0"/>
                        <a:t>(английский)</a:t>
                      </a:r>
                      <a:endParaRPr sz="2400" b="0" dirty="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5285">
                <a:tc>
                  <a:txBody>
                    <a:bodyPr/>
                    <a:lstStyle/>
                    <a:p>
                      <a:pPr marL="9525">
                        <a:lnSpc>
                          <a:spcPts val="2815"/>
                        </a:lnSpc>
                      </a:pPr>
                      <a:r>
                        <a:rPr sz="2400" spc="-10" dirty="0"/>
                        <a:t>Обществознание</a:t>
                      </a:r>
                      <a:endParaRPr sz="2400" dirty="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5285">
                <a:tc>
                  <a:txBody>
                    <a:bodyPr/>
                    <a:lstStyle/>
                    <a:p>
                      <a:pPr marL="9525">
                        <a:lnSpc>
                          <a:spcPts val="2815"/>
                        </a:lnSpc>
                      </a:pPr>
                      <a:r>
                        <a:rPr lang="ru-RU" sz="2400" dirty="0" smtClean="0">
                          <a:latin typeface="Calibri"/>
                          <a:cs typeface="Calibri"/>
                        </a:rPr>
                        <a:t>История (в</a:t>
                      </a:r>
                      <a:r>
                        <a:rPr lang="ru-RU" sz="2400" baseline="0" dirty="0" smtClean="0">
                          <a:latin typeface="Calibri"/>
                          <a:cs typeface="Calibri"/>
                        </a:rPr>
                        <a:t> 11 классе)</a:t>
                      </a:r>
                      <a:endParaRPr sz="2400" dirty="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52988980"/>
                  </a:ext>
                </a:extLst>
              </a:tr>
              <a:tr h="375285">
                <a:tc>
                  <a:txBody>
                    <a:bodyPr/>
                    <a:lstStyle/>
                    <a:p>
                      <a:pPr marL="9525">
                        <a:lnSpc>
                          <a:spcPts val="2815"/>
                        </a:lnSpc>
                      </a:pPr>
                      <a:r>
                        <a:rPr sz="2400" spc="-10" dirty="0"/>
                        <a:t>География</a:t>
                      </a:r>
                      <a:endParaRPr sz="2400" dirty="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5285">
                <a:tc>
                  <a:txBody>
                    <a:bodyPr/>
                    <a:lstStyle/>
                    <a:p>
                      <a:pPr marL="9525">
                        <a:lnSpc>
                          <a:spcPts val="2815"/>
                        </a:lnSpc>
                      </a:pPr>
                      <a:r>
                        <a:rPr sz="2400" spc="-10" dirty="0"/>
                        <a:t>Химия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5285">
                <a:tc>
                  <a:txBody>
                    <a:bodyPr/>
                    <a:lstStyle/>
                    <a:p>
                      <a:pPr marL="9525">
                        <a:lnSpc>
                          <a:spcPts val="2820"/>
                        </a:lnSpc>
                      </a:pPr>
                      <a:r>
                        <a:rPr sz="2400" spc="-10" dirty="0"/>
                        <a:t>Биология</a:t>
                      </a:r>
                      <a:endParaRPr sz="2400" dirty="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4650">
                <a:tc>
                  <a:txBody>
                    <a:bodyPr/>
                    <a:lstStyle/>
                    <a:p>
                      <a:pPr marL="9525">
                        <a:lnSpc>
                          <a:spcPts val="2820"/>
                        </a:lnSpc>
                      </a:pPr>
                      <a:r>
                        <a:rPr sz="2400" dirty="0"/>
                        <a:t>Основы</a:t>
                      </a:r>
                      <a:r>
                        <a:rPr sz="2400" spc="-40" dirty="0"/>
                        <a:t> </a:t>
                      </a:r>
                      <a:r>
                        <a:rPr sz="2400" dirty="0"/>
                        <a:t>безопасности</a:t>
                      </a:r>
                      <a:r>
                        <a:rPr sz="2400" spc="-65" dirty="0"/>
                        <a:t> </a:t>
                      </a:r>
                      <a:r>
                        <a:rPr sz="2400" dirty="0"/>
                        <a:t>и</a:t>
                      </a:r>
                      <a:r>
                        <a:rPr sz="2400" spc="-35" dirty="0"/>
                        <a:t> </a:t>
                      </a:r>
                      <a:r>
                        <a:rPr sz="2400" dirty="0"/>
                        <a:t>защиты</a:t>
                      </a:r>
                      <a:r>
                        <a:rPr sz="2400" spc="-55" dirty="0"/>
                        <a:t> </a:t>
                      </a:r>
                      <a:r>
                        <a:rPr sz="2400" spc="-10" dirty="0"/>
                        <a:t>Родины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5285">
                <a:tc>
                  <a:txBody>
                    <a:bodyPr/>
                    <a:lstStyle/>
                    <a:p>
                      <a:pPr marL="9525">
                        <a:lnSpc>
                          <a:spcPts val="2820"/>
                        </a:lnSpc>
                      </a:pPr>
                      <a:r>
                        <a:rPr sz="2400" dirty="0"/>
                        <a:t>Физическая</a:t>
                      </a:r>
                      <a:r>
                        <a:rPr sz="2400" spc="-135" dirty="0"/>
                        <a:t> </a:t>
                      </a:r>
                      <a:r>
                        <a:rPr sz="2400" spc="-10" dirty="0"/>
                        <a:t>культура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4650">
                <a:tc>
                  <a:txBody>
                    <a:bodyPr/>
                    <a:lstStyle/>
                    <a:p>
                      <a:pPr marL="9525">
                        <a:lnSpc>
                          <a:spcPts val="2820"/>
                        </a:lnSpc>
                      </a:pPr>
                      <a:r>
                        <a:rPr sz="2400" spc="-20" dirty="0"/>
                        <a:t>Технологический</a:t>
                      </a:r>
                      <a:r>
                        <a:rPr sz="2400" spc="-40" dirty="0"/>
                        <a:t> </a:t>
                      </a:r>
                      <a:r>
                        <a:rPr sz="2400" dirty="0"/>
                        <a:t>проектный</a:t>
                      </a:r>
                      <a:r>
                        <a:rPr sz="2400" spc="-40" dirty="0"/>
                        <a:t> </a:t>
                      </a:r>
                      <a:r>
                        <a:rPr sz="2400" spc="-10" dirty="0"/>
                        <a:t>практикум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5285">
                <a:tc>
                  <a:txBody>
                    <a:bodyPr/>
                    <a:lstStyle/>
                    <a:p>
                      <a:pPr marL="9525">
                        <a:lnSpc>
                          <a:spcPts val="2820"/>
                        </a:lnSpc>
                      </a:pPr>
                      <a:r>
                        <a:rPr sz="2400" spc="-25" dirty="0"/>
                        <a:t>Технопредпринимательство</a:t>
                      </a:r>
                      <a:r>
                        <a:rPr sz="2400" spc="20" dirty="0"/>
                        <a:t> </a:t>
                      </a:r>
                      <a:r>
                        <a:rPr sz="2400" dirty="0"/>
                        <a:t>и</a:t>
                      </a:r>
                      <a:r>
                        <a:rPr sz="2400" spc="10" dirty="0"/>
                        <a:t> </a:t>
                      </a:r>
                      <a:r>
                        <a:rPr sz="2400" spc="-10" dirty="0"/>
                        <a:t>экономика</a:t>
                      </a:r>
                      <a:endParaRPr sz="2400" dirty="0">
                        <a:latin typeface="Calibri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3" name="object 3">
            <a:extLst>
              <a:ext uri="{FF2B5EF4-FFF2-40B4-BE49-F238E27FC236}">
                <a16:creationId xmlns:a16="http://schemas.microsoft.com/office/drawing/2014/main" id="{6572FBBE-C383-1283-CB5D-74DE1E07DE6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916939" y="307924"/>
            <a:ext cx="8209915" cy="1301115"/>
          </a:xfrm>
          <a:prstGeom prst="rect">
            <a:avLst/>
          </a:prstGeom>
        </p:spPr>
        <p:txBody>
          <a:bodyPr vert="horz" wrap="square" lIns="0" tIns="89535" rIns="0" bIns="0" rtlCol="0">
            <a:spAutoFit/>
          </a:bodyPr>
          <a:lstStyle/>
          <a:p>
            <a:pPr marL="12700" marR="5080">
              <a:lnSpc>
                <a:spcPts val="4750"/>
              </a:lnSpc>
              <a:spcBef>
                <a:spcPts val="705"/>
              </a:spcBef>
            </a:pPr>
            <a:r>
              <a:rPr sz="4400" spc="-45" dirty="0">
                <a:solidFill>
                  <a:srgbClr val="44536A"/>
                </a:solidFill>
              </a:rPr>
              <a:t>Заочное/семейное/дистанционное </a:t>
            </a:r>
            <a:r>
              <a:rPr sz="4400" spc="-10" dirty="0">
                <a:solidFill>
                  <a:srgbClr val="44536A"/>
                </a:solidFill>
              </a:rPr>
              <a:t>обучение</a:t>
            </a:r>
            <a:endParaRPr sz="4400"/>
          </a:p>
        </p:txBody>
      </p:sp>
      <p:sp>
        <p:nvSpPr>
          <p:cNvPr id="4" name="object 4">
            <a:extLst>
              <a:ext uri="{FF2B5EF4-FFF2-40B4-BE49-F238E27FC236}">
                <a16:creationId xmlns:a16="http://schemas.microsoft.com/office/drawing/2014/main" id="{2C25FA11-8233-E5D5-E24B-7BE594DB5195}"/>
              </a:ext>
            </a:extLst>
          </p:cNvPr>
          <p:cNvSpPr/>
          <p:nvPr/>
        </p:nvSpPr>
        <p:spPr>
          <a:xfrm>
            <a:off x="10058400" y="97535"/>
            <a:ext cx="2133600" cy="178435"/>
          </a:xfrm>
          <a:custGeom>
            <a:avLst/>
            <a:gdLst/>
            <a:ahLst/>
            <a:cxnLst/>
            <a:rect l="l" t="t" r="r" b="b"/>
            <a:pathLst>
              <a:path w="2133600" h="178435">
                <a:moveTo>
                  <a:pt x="2133600" y="0"/>
                </a:moveTo>
                <a:lnTo>
                  <a:pt x="0" y="0"/>
                </a:lnTo>
                <a:lnTo>
                  <a:pt x="0" y="178307"/>
                </a:lnTo>
                <a:lnTo>
                  <a:pt x="2133600" y="178307"/>
                </a:lnTo>
                <a:lnTo>
                  <a:pt x="2133600" y="0"/>
                </a:lnTo>
                <a:close/>
              </a:path>
            </a:pathLst>
          </a:custGeom>
          <a:solidFill>
            <a:srgbClr val="85CF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>
            <a:extLst>
              <a:ext uri="{FF2B5EF4-FFF2-40B4-BE49-F238E27FC236}">
                <a16:creationId xmlns:a16="http://schemas.microsoft.com/office/drawing/2014/main" id="{1003F8BE-3532-D409-12BB-6E040D11A793}"/>
              </a:ext>
            </a:extLst>
          </p:cNvPr>
          <p:cNvSpPr/>
          <p:nvPr/>
        </p:nvSpPr>
        <p:spPr>
          <a:xfrm>
            <a:off x="0" y="5372100"/>
            <a:ext cx="1485900" cy="1485900"/>
          </a:xfrm>
          <a:custGeom>
            <a:avLst/>
            <a:gdLst/>
            <a:ahLst/>
            <a:cxnLst/>
            <a:rect l="l" t="t" r="r" b="b"/>
            <a:pathLst>
              <a:path w="1485900" h="1485900">
                <a:moveTo>
                  <a:pt x="0" y="0"/>
                </a:moveTo>
                <a:lnTo>
                  <a:pt x="0" y="1485899"/>
                </a:lnTo>
                <a:lnTo>
                  <a:pt x="1485900" y="1485899"/>
                </a:lnTo>
                <a:lnTo>
                  <a:pt x="0" y="0"/>
                </a:lnTo>
                <a:close/>
              </a:path>
            </a:pathLst>
          </a:custGeom>
          <a:solidFill>
            <a:srgbClr val="1D9A7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>
            <a:extLst>
              <a:ext uri="{FF2B5EF4-FFF2-40B4-BE49-F238E27FC236}">
                <a16:creationId xmlns:a16="http://schemas.microsoft.com/office/drawing/2014/main" id="{7AEEA87D-FAE5-7A4B-A7AC-C72589495D5A}"/>
              </a:ext>
            </a:extLst>
          </p:cNvPr>
          <p:cNvSpPr txBox="1"/>
          <p:nvPr/>
        </p:nvSpPr>
        <p:spPr>
          <a:xfrm>
            <a:off x="6069329" y="1796618"/>
            <a:ext cx="5544185" cy="29527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Calibri"/>
                <a:cs typeface="Calibri"/>
              </a:rPr>
              <a:t>Очно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в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10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классе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–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24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-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26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ч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(4</a:t>
            </a:r>
            <a:r>
              <a:rPr sz="2400" spc="-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учебных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400" dirty="0">
                <a:latin typeface="Calibri"/>
                <a:cs typeface="Calibri"/>
              </a:rPr>
              <a:t>дня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по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6-</a:t>
            </a:r>
            <a:r>
              <a:rPr sz="2400" dirty="0">
                <a:latin typeface="Calibri"/>
                <a:cs typeface="Calibri"/>
              </a:rPr>
              <a:t>7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уроков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в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лицее)</a:t>
            </a:r>
            <a:endParaRPr sz="2400">
              <a:latin typeface="Calibri"/>
              <a:cs typeface="Calibri"/>
            </a:endParaRPr>
          </a:p>
          <a:p>
            <a:pPr marL="12700" marR="520700">
              <a:lnSpc>
                <a:spcPct val="100000"/>
              </a:lnSpc>
            </a:pPr>
            <a:r>
              <a:rPr sz="2400" dirty="0">
                <a:latin typeface="Calibri"/>
                <a:cs typeface="Calibri"/>
              </a:rPr>
              <a:t>Очно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в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11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классе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–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23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-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26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ч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(4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учебных </a:t>
            </a:r>
            <a:r>
              <a:rPr sz="2400" dirty="0">
                <a:latin typeface="Calibri"/>
                <a:cs typeface="Calibri"/>
              </a:rPr>
              <a:t>дня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по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6-</a:t>
            </a:r>
            <a:r>
              <a:rPr sz="2400" dirty="0">
                <a:latin typeface="Calibri"/>
                <a:cs typeface="Calibri"/>
              </a:rPr>
              <a:t>7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уроков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в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лицее)</a:t>
            </a:r>
            <a:endParaRPr sz="2400">
              <a:latin typeface="Calibri"/>
              <a:cs typeface="Calibri"/>
            </a:endParaRPr>
          </a:p>
          <a:p>
            <a:pPr marL="12700" marR="5080" algn="just">
              <a:lnSpc>
                <a:spcPct val="100000"/>
              </a:lnSpc>
            </a:pPr>
            <a:r>
              <a:rPr sz="2400" dirty="0">
                <a:latin typeface="Calibri"/>
                <a:cs typeface="Calibri"/>
              </a:rPr>
              <a:t>Остальные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дни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-</a:t>
            </a:r>
            <a:r>
              <a:rPr sz="2400" spc="-7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занятия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по</a:t>
            </a:r>
            <a:r>
              <a:rPr sz="2400" b="1" spc="-7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профилю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spc="-20" dirty="0">
                <a:latin typeface="Calibri"/>
                <a:cs typeface="Calibri"/>
              </a:rPr>
              <a:t>(IT- </a:t>
            </a:r>
            <a:r>
              <a:rPr sz="2400" b="1" dirty="0">
                <a:latin typeface="Calibri"/>
                <a:cs typeface="Calibri"/>
              </a:rPr>
              <a:t>куб),</a:t>
            </a:r>
            <a:r>
              <a:rPr sz="2400" b="1" spc="-7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внеурочная</a:t>
            </a:r>
            <a:r>
              <a:rPr sz="2400" b="1" spc="-7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деятельность,</a:t>
            </a:r>
            <a:r>
              <a:rPr sz="2400" b="1" spc="-7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занятия</a:t>
            </a:r>
            <a:r>
              <a:rPr sz="2400" b="1" spc="-60" dirty="0">
                <a:latin typeface="Calibri"/>
                <a:cs typeface="Calibri"/>
              </a:rPr>
              <a:t> </a:t>
            </a:r>
            <a:r>
              <a:rPr sz="2400" b="1" spc="-50" dirty="0">
                <a:latin typeface="Calibri"/>
                <a:cs typeface="Calibri"/>
              </a:rPr>
              <a:t>в </a:t>
            </a:r>
            <a:r>
              <a:rPr sz="2400" b="1" dirty="0">
                <a:latin typeface="Calibri"/>
                <a:cs typeface="Calibri"/>
              </a:rPr>
              <a:t>вузе,</a:t>
            </a:r>
            <a:r>
              <a:rPr sz="2400" b="1" spc="-15" dirty="0">
                <a:latin typeface="Calibri"/>
                <a:cs typeface="Calibri"/>
              </a:rPr>
              <a:t> </a:t>
            </a:r>
            <a:r>
              <a:rPr sz="2400" b="1" spc="-20" dirty="0">
                <a:latin typeface="Calibri"/>
                <a:cs typeface="Calibri"/>
              </a:rPr>
              <a:t>самостоятельная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spc="-20" dirty="0">
                <a:latin typeface="Calibri"/>
                <a:cs typeface="Calibri"/>
              </a:rPr>
              <a:t>подготовка</a:t>
            </a:r>
            <a:r>
              <a:rPr sz="2400" b="1" spc="-15" dirty="0">
                <a:latin typeface="Calibri"/>
                <a:cs typeface="Calibri"/>
              </a:rPr>
              <a:t> </a:t>
            </a:r>
            <a:r>
              <a:rPr sz="2400" b="1" spc="-50" dirty="0">
                <a:latin typeface="Calibri"/>
                <a:cs typeface="Calibri"/>
              </a:rPr>
              <a:t>в</a:t>
            </a:r>
            <a:endParaRPr sz="24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</a:pPr>
            <a:r>
              <a:rPr sz="2400" b="1" dirty="0">
                <a:latin typeface="Calibri"/>
                <a:cs typeface="Calibri"/>
              </a:rPr>
              <a:t>рамках</a:t>
            </a:r>
            <a:r>
              <a:rPr sz="2400" b="1" spc="-10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заочного</a:t>
            </a:r>
            <a:r>
              <a:rPr sz="2400" b="1" spc="-12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обучения</a:t>
            </a:r>
            <a:endParaRPr sz="2400">
              <a:latin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39460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pc="-25" dirty="0"/>
              <a:t>Проект</a:t>
            </a:r>
            <a:r>
              <a:rPr spc="-155" dirty="0"/>
              <a:t> </a:t>
            </a:r>
            <a:r>
              <a:rPr spc="-25" dirty="0"/>
              <a:t>учебного </a:t>
            </a:r>
            <a:r>
              <a:rPr spc="-10" dirty="0"/>
              <a:t>плана</a:t>
            </a:r>
          </a:p>
          <a:p>
            <a:pPr marL="12700" marR="285115">
              <a:lnSpc>
                <a:spcPct val="100000"/>
              </a:lnSpc>
              <a:spcBef>
                <a:spcPts val="5"/>
              </a:spcBef>
              <a:tabLst>
                <a:tab pos="1669414" algn="l"/>
              </a:tabLst>
            </a:pPr>
            <a:r>
              <a:rPr spc="-30" dirty="0"/>
              <a:t>10-</a:t>
            </a:r>
            <a:r>
              <a:rPr spc="-25" dirty="0"/>
              <a:t>11</a:t>
            </a:r>
            <a:r>
              <a:rPr dirty="0"/>
              <a:t>	</a:t>
            </a:r>
            <a:r>
              <a:rPr spc="-35" dirty="0"/>
              <a:t>класса </a:t>
            </a:r>
            <a:r>
              <a:rPr spc="-10" dirty="0"/>
              <a:t>(Советская)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0" y="3483864"/>
            <a:ext cx="2929890" cy="1007110"/>
            <a:chOff x="0" y="3483864"/>
            <a:chExt cx="2929890" cy="100711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3483864"/>
              <a:ext cx="980694" cy="64084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14172" y="3483864"/>
              <a:ext cx="459485" cy="64084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07136" y="3483864"/>
              <a:ext cx="1707642" cy="64084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3849624"/>
              <a:ext cx="2929890" cy="640842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169570" y="3545585"/>
            <a:ext cx="282892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1115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E10512"/>
                </a:solidFill>
                <a:latin typeface="Calibri"/>
                <a:cs typeface="Calibri"/>
              </a:rPr>
              <a:t>202</a:t>
            </a:r>
            <a:r>
              <a:rPr lang="ru-RU" sz="2400" b="1" spc="-10" dirty="0">
                <a:solidFill>
                  <a:srgbClr val="E10512"/>
                </a:solidFill>
                <a:latin typeface="Calibri"/>
                <a:cs typeface="Calibri"/>
              </a:rPr>
              <a:t>6</a:t>
            </a:r>
            <a:r>
              <a:rPr sz="2400" b="1" spc="-10" dirty="0">
                <a:solidFill>
                  <a:srgbClr val="E10512"/>
                </a:solidFill>
                <a:latin typeface="Calibri"/>
                <a:cs typeface="Calibri"/>
              </a:rPr>
              <a:t>-</a:t>
            </a:r>
            <a:r>
              <a:rPr sz="2400" b="1" dirty="0">
                <a:solidFill>
                  <a:srgbClr val="E10512"/>
                </a:solidFill>
                <a:latin typeface="Calibri"/>
                <a:cs typeface="Calibri"/>
              </a:rPr>
              <a:t>202</a:t>
            </a:r>
            <a:r>
              <a:rPr lang="ru-RU" sz="2400" b="1" dirty="0">
                <a:solidFill>
                  <a:srgbClr val="E10512"/>
                </a:solidFill>
                <a:latin typeface="Calibri"/>
                <a:cs typeface="Calibri"/>
              </a:rPr>
              <a:t>8</a:t>
            </a:r>
            <a:r>
              <a:rPr sz="2400" b="1" dirty="0">
                <a:solidFill>
                  <a:srgbClr val="E10512"/>
                </a:solidFill>
                <a:latin typeface="Calibri"/>
                <a:cs typeface="Calibri"/>
              </a:rPr>
              <a:t> </a:t>
            </a:r>
            <a:r>
              <a:rPr sz="2400" b="1" spc="-20" dirty="0">
                <a:solidFill>
                  <a:srgbClr val="E10512"/>
                </a:solidFill>
                <a:latin typeface="Calibri"/>
                <a:cs typeface="Calibri"/>
              </a:rPr>
              <a:t>годы </a:t>
            </a:r>
            <a:r>
              <a:rPr sz="2400" b="1" dirty="0">
                <a:solidFill>
                  <a:srgbClr val="E10512"/>
                </a:solidFill>
                <a:latin typeface="Calibri"/>
                <a:cs typeface="Calibri"/>
              </a:rPr>
              <a:t>Класс</a:t>
            </a:r>
            <a:r>
              <a:rPr sz="2400" b="1" spc="-50" dirty="0">
                <a:solidFill>
                  <a:srgbClr val="E10512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E10512"/>
                </a:solidFill>
                <a:latin typeface="Calibri"/>
                <a:cs typeface="Calibri"/>
              </a:rPr>
              <a:t>социального</a:t>
            </a:r>
            <a:endParaRPr sz="24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400" b="1" spc="-10" dirty="0">
                <a:solidFill>
                  <a:srgbClr val="E10512"/>
                </a:solidFill>
                <a:latin typeface="Calibri"/>
                <a:cs typeface="Calibri"/>
              </a:rPr>
              <a:t>направления</a:t>
            </a:r>
            <a:r>
              <a:rPr sz="2400" b="1" spc="-55" dirty="0">
                <a:solidFill>
                  <a:srgbClr val="E10512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E10512"/>
                </a:solidFill>
                <a:latin typeface="Calibri"/>
                <a:cs typeface="Calibri"/>
              </a:rPr>
              <a:t>первых</a:t>
            </a:r>
            <a:endParaRPr sz="2400" dirty="0">
              <a:latin typeface="Calibri"/>
              <a:cs typeface="Calibri"/>
            </a:endParaRPr>
          </a:p>
        </p:txBody>
      </p:sp>
      <p:pic>
        <p:nvPicPr>
          <p:cNvPr id="9" name="object 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0" y="4215384"/>
            <a:ext cx="3167634" cy="640842"/>
          </a:xfrm>
          <a:prstGeom prst="rect">
            <a:avLst/>
          </a:prstGeom>
        </p:spPr>
      </p:pic>
      <p:grpSp>
        <p:nvGrpSpPr>
          <p:cNvPr id="10" name="object 10"/>
          <p:cNvGrpSpPr/>
          <p:nvPr/>
        </p:nvGrpSpPr>
        <p:grpSpPr>
          <a:xfrm>
            <a:off x="1082039" y="5055108"/>
            <a:ext cx="1560830" cy="1259205"/>
            <a:chOff x="1082039" y="5055108"/>
            <a:chExt cx="1560830" cy="1259205"/>
          </a:xfrm>
        </p:grpSpPr>
        <p:sp>
          <p:nvSpPr>
            <p:cNvPr id="11" name="object 11"/>
            <p:cNvSpPr/>
            <p:nvPr/>
          </p:nvSpPr>
          <p:spPr>
            <a:xfrm>
              <a:off x="1082039" y="5055108"/>
              <a:ext cx="1560830" cy="259079"/>
            </a:xfrm>
            <a:custGeom>
              <a:avLst/>
              <a:gdLst/>
              <a:ahLst/>
              <a:cxnLst/>
              <a:rect l="l" t="t" r="r" b="b"/>
              <a:pathLst>
                <a:path w="1560830" h="259079">
                  <a:moveTo>
                    <a:pt x="1410080" y="0"/>
                  </a:moveTo>
                  <a:lnTo>
                    <a:pt x="150494" y="0"/>
                  </a:lnTo>
                  <a:lnTo>
                    <a:pt x="0" y="259080"/>
                  </a:lnTo>
                  <a:lnTo>
                    <a:pt x="1560576" y="259080"/>
                  </a:lnTo>
                  <a:lnTo>
                    <a:pt x="1410080" y="0"/>
                  </a:lnTo>
                  <a:close/>
                </a:path>
              </a:pathLst>
            </a:custGeom>
            <a:solidFill>
              <a:srgbClr val="0725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232915" y="5055108"/>
              <a:ext cx="1259205" cy="1259205"/>
            </a:xfrm>
            <a:custGeom>
              <a:avLst/>
              <a:gdLst/>
              <a:ahLst/>
              <a:cxnLst/>
              <a:rect l="l" t="t" r="r" b="b"/>
              <a:pathLst>
                <a:path w="1259205" h="1259204">
                  <a:moveTo>
                    <a:pt x="1258823" y="0"/>
                  </a:moveTo>
                  <a:lnTo>
                    <a:pt x="0" y="0"/>
                  </a:lnTo>
                  <a:lnTo>
                    <a:pt x="0" y="629412"/>
                  </a:lnTo>
                  <a:lnTo>
                    <a:pt x="1726" y="676385"/>
                  </a:lnTo>
                  <a:lnTo>
                    <a:pt x="6824" y="722421"/>
                  </a:lnTo>
                  <a:lnTo>
                    <a:pt x="15173" y="767397"/>
                  </a:lnTo>
                  <a:lnTo>
                    <a:pt x="26649" y="811193"/>
                  </a:lnTo>
                  <a:lnTo>
                    <a:pt x="41133" y="853686"/>
                  </a:lnTo>
                  <a:lnTo>
                    <a:pt x="58501" y="894754"/>
                  </a:lnTo>
                  <a:lnTo>
                    <a:pt x="78633" y="934277"/>
                  </a:lnTo>
                  <a:lnTo>
                    <a:pt x="101406" y="972132"/>
                  </a:lnTo>
                  <a:lnTo>
                    <a:pt x="126698" y="1008197"/>
                  </a:lnTo>
                  <a:lnTo>
                    <a:pt x="154389" y="1042351"/>
                  </a:lnTo>
                  <a:lnTo>
                    <a:pt x="184356" y="1074472"/>
                  </a:lnTo>
                  <a:lnTo>
                    <a:pt x="216477" y="1104438"/>
                  </a:lnTo>
                  <a:lnTo>
                    <a:pt x="250632" y="1132128"/>
                  </a:lnTo>
                  <a:lnTo>
                    <a:pt x="286697" y="1157421"/>
                  </a:lnTo>
                  <a:lnTo>
                    <a:pt x="324552" y="1180193"/>
                  </a:lnTo>
                  <a:lnTo>
                    <a:pt x="364074" y="1200324"/>
                  </a:lnTo>
                  <a:lnTo>
                    <a:pt x="405142" y="1217692"/>
                  </a:lnTo>
                  <a:lnTo>
                    <a:pt x="447635" y="1232175"/>
                  </a:lnTo>
                  <a:lnTo>
                    <a:pt x="491430" y="1243651"/>
                  </a:lnTo>
                  <a:lnTo>
                    <a:pt x="536405" y="1251999"/>
                  </a:lnTo>
                  <a:lnTo>
                    <a:pt x="582440" y="1257097"/>
                  </a:lnTo>
                  <a:lnTo>
                    <a:pt x="629411" y="1258824"/>
                  </a:lnTo>
                  <a:lnTo>
                    <a:pt x="676383" y="1257097"/>
                  </a:lnTo>
                  <a:lnTo>
                    <a:pt x="722418" y="1251999"/>
                  </a:lnTo>
                  <a:lnTo>
                    <a:pt x="767393" y="1243651"/>
                  </a:lnTo>
                  <a:lnTo>
                    <a:pt x="811188" y="1232175"/>
                  </a:lnTo>
                  <a:lnTo>
                    <a:pt x="853681" y="1217692"/>
                  </a:lnTo>
                  <a:lnTo>
                    <a:pt x="894749" y="1200324"/>
                  </a:lnTo>
                  <a:lnTo>
                    <a:pt x="934271" y="1180193"/>
                  </a:lnTo>
                  <a:lnTo>
                    <a:pt x="972126" y="1157421"/>
                  </a:lnTo>
                  <a:lnTo>
                    <a:pt x="1008191" y="1132128"/>
                  </a:lnTo>
                  <a:lnTo>
                    <a:pt x="1042346" y="1104438"/>
                  </a:lnTo>
                  <a:lnTo>
                    <a:pt x="1074467" y="1074472"/>
                  </a:lnTo>
                  <a:lnTo>
                    <a:pt x="1104434" y="1042351"/>
                  </a:lnTo>
                  <a:lnTo>
                    <a:pt x="1132125" y="1008197"/>
                  </a:lnTo>
                  <a:lnTo>
                    <a:pt x="1157417" y="972132"/>
                  </a:lnTo>
                  <a:lnTo>
                    <a:pt x="1180190" y="934277"/>
                  </a:lnTo>
                  <a:lnTo>
                    <a:pt x="1200322" y="894754"/>
                  </a:lnTo>
                  <a:lnTo>
                    <a:pt x="1217690" y="853686"/>
                  </a:lnTo>
                  <a:lnTo>
                    <a:pt x="1232174" y="811193"/>
                  </a:lnTo>
                  <a:lnTo>
                    <a:pt x="1243650" y="767397"/>
                  </a:lnTo>
                  <a:lnTo>
                    <a:pt x="1251999" y="722421"/>
                  </a:lnTo>
                  <a:lnTo>
                    <a:pt x="1257097" y="676385"/>
                  </a:lnTo>
                  <a:lnTo>
                    <a:pt x="1258823" y="629412"/>
                  </a:lnTo>
                  <a:lnTo>
                    <a:pt x="1258823" y="0"/>
                  </a:lnTo>
                  <a:close/>
                </a:path>
              </a:pathLst>
            </a:custGeom>
            <a:solidFill>
              <a:srgbClr val="E1051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405127" y="5227320"/>
              <a:ext cx="913130" cy="913130"/>
            </a:xfrm>
            <a:custGeom>
              <a:avLst/>
              <a:gdLst/>
              <a:ahLst/>
              <a:cxnLst/>
              <a:rect l="l" t="t" r="r" b="b"/>
              <a:pathLst>
                <a:path w="913130" h="913129">
                  <a:moveTo>
                    <a:pt x="456438" y="0"/>
                  </a:moveTo>
                  <a:lnTo>
                    <a:pt x="409768" y="2356"/>
                  </a:lnTo>
                  <a:lnTo>
                    <a:pt x="364446" y="9272"/>
                  </a:lnTo>
                  <a:lnTo>
                    <a:pt x="320703" y="20519"/>
                  </a:lnTo>
                  <a:lnTo>
                    <a:pt x="278766" y="35867"/>
                  </a:lnTo>
                  <a:lnTo>
                    <a:pt x="238867" y="55087"/>
                  </a:lnTo>
                  <a:lnTo>
                    <a:pt x="201234" y="77949"/>
                  </a:lnTo>
                  <a:lnTo>
                    <a:pt x="166096" y="104224"/>
                  </a:lnTo>
                  <a:lnTo>
                    <a:pt x="133683" y="133683"/>
                  </a:lnTo>
                  <a:lnTo>
                    <a:pt x="104224" y="166096"/>
                  </a:lnTo>
                  <a:lnTo>
                    <a:pt x="77949" y="201234"/>
                  </a:lnTo>
                  <a:lnTo>
                    <a:pt x="55087" y="238867"/>
                  </a:lnTo>
                  <a:lnTo>
                    <a:pt x="35867" y="278766"/>
                  </a:lnTo>
                  <a:lnTo>
                    <a:pt x="20519" y="320703"/>
                  </a:lnTo>
                  <a:lnTo>
                    <a:pt x="9272" y="364446"/>
                  </a:lnTo>
                  <a:lnTo>
                    <a:pt x="2356" y="409768"/>
                  </a:lnTo>
                  <a:lnTo>
                    <a:pt x="0" y="456437"/>
                  </a:lnTo>
                  <a:lnTo>
                    <a:pt x="2356" y="503105"/>
                  </a:lnTo>
                  <a:lnTo>
                    <a:pt x="9272" y="548425"/>
                  </a:lnTo>
                  <a:lnTo>
                    <a:pt x="20519" y="592168"/>
                  </a:lnTo>
                  <a:lnTo>
                    <a:pt x="35867" y="634103"/>
                  </a:lnTo>
                  <a:lnTo>
                    <a:pt x="55087" y="674002"/>
                  </a:lnTo>
                  <a:lnTo>
                    <a:pt x="77949" y="711636"/>
                  </a:lnTo>
                  <a:lnTo>
                    <a:pt x="104224" y="746774"/>
                  </a:lnTo>
                  <a:lnTo>
                    <a:pt x="133683" y="779187"/>
                  </a:lnTo>
                  <a:lnTo>
                    <a:pt x="166096" y="808647"/>
                  </a:lnTo>
                  <a:lnTo>
                    <a:pt x="201234" y="834923"/>
                  </a:lnTo>
                  <a:lnTo>
                    <a:pt x="238867" y="857786"/>
                  </a:lnTo>
                  <a:lnTo>
                    <a:pt x="278766" y="877006"/>
                  </a:lnTo>
                  <a:lnTo>
                    <a:pt x="320703" y="892355"/>
                  </a:lnTo>
                  <a:lnTo>
                    <a:pt x="364446" y="903602"/>
                  </a:lnTo>
                  <a:lnTo>
                    <a:pt x="409768" y="910519"/>
                  </a:lnTo>
                  <a:lnTo>
                    <a:pt x="456438" y="912875"/>
                  </a:lnTo>
                  <a:lnTo>
                    <a:pt x="503107" y="910519"/>
                  </a:lnTo>
                  <a:lnTo>
                    <a:pt x="548429" y="903602"/>
                  </a:lnTo>
                  <a:lnTo>
                    <a:pt x="592172" y="892355"/>
                  </a:lnTo>
                  <a:lnTo>
                    <a:pt x="634109" y="877006"/>
                  </a:lnTo>
                  <a:lnTo>
                    <a:pt x="674008" y="857786"/>
                  </a:lnTo>
                  <a:lnTo>
                    <a:pt x="711641" y="834923"/>
                  </a:lnTo>
                  <a:lnTo>
                    <a:pt x="746779" y="808647"/>
                  </a:lnTo>
                  <a:lnTo>
                    <a:pt x="779192" y="779187"/>
                  </a:lnTo>
                  <a:lnTo>
                    <a:pt x="808651" y="746774"/>
                  </a:lnTo>
                  <a:lnTo>
                    <a:pt x="834926" y="711636"/>
                  </a:lnTo>
                  <a:lnTo>
                    <a:pt x="857788" y="674002"/>
                  </a:lnTo>
                  <a:lnTo>
                    <a:pt x="877008" y="634103"/>
                  </a:lnTo>
                  <a:lnTo>
                    <a:pt x="892356" y="592168"/>
                  </a:lnTo>
                  <a:lnTo>
                    <a:pt x="903603" y="548425"/>
                  </a:lnTo>
                  <a:lnTo>
                    <a:pt x="910519" y="503105"/>
                  </a:lnTo>
                  <a:lnTo>
                    <a:pt x="912876" y="456437"/>
                  </a:lnTo>
                  <a:lnTo>
                    <a:pt x="910519" y="409768"/>
                  </a:lnTo>
                  <a:lnTo>
                    <a:pt x="903603" y="364446"/>
                  </a:lnTo>
                  <a:lnTo>
                    <a:pt x="892356" y="320703"/>
                  </a:lnTo>
                  <a:lnTo>
                    <a:pt x="877008" y="278766"/>
                  </a:lnTo>
                  <a:lnTo>
                    <a:pt x="857788" y="238867"/>
                  </a:lnTo>
                  <a:lnTo>
                    <a:pt x="834926" y="201234"/>
                  </a:lnTo>
                  <a:lnTo>
                    <a:pt x="808651" y="166096"/>
                  </a:lnTo>
                  <a:lnTo>
                    <a:pt x="779192" y="133683"/>
                  </a:lnTo>
                  <a:lnTo>
                    <a:pt x="746779" y="104224"/>
                  </a:lnTo>
                  <a:lnTo>
                    <a:pt x="711641" y="77949"/>
                  </a:lnTo>
                  <a:lnTo>
                    <a:pt x="674008" y="55087"/>
                  </a:lnTo>
                  <a:lnTo>
                    <a:pt x="634109" y="35867"/>
                  </a:lnTo>
                  <a:lnTo>
                    <a:pt x="592172" y="20519"/>
                  </a:lnTo>
                  <a:lnTo>
                    <a:pt x="548429" y="9272"/>
                  </a:lnTo>
                  <a:lnTo>
                    <a:pt x="503107" y="2356"/>
                  </a:lnTo>
                  <a:lnTo>
                    <a:pt x="45643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466087" y="5321808"/>
              <a:ext cx="792480" cy="829056"/>
            </a:xfrm>
            <a:prstGeom prst="rect">
              <a:avLst/>
            </a:prstGeom>
          </p:spPr>
        </p:pic>
      </p:grpSp>
      <p:pic>
        <p:nvPicPr>
          <p:cNvPr id="15" name="object 15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239011" y="1275588"/>
            <a:ext cx="794004" cy="830580"/>
          </a:xfrm>
          <a:prstGeom prst="rect">
            <a:avLst/>
          </a:prstGeom>
        </p:spPr>
      </p:pic>
      <p:graphicFrame>
        <p:nvGraphicFramePr>
          <p:cNvPr id="16" name="object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97428465"/>
              </p:ext>
            </p:extLst>
          </p:nvPr>
        </p:nvGraphicFramePr>
        <p:xfrm>
          <a:off x="3418393" y="285750"/>
          <a:ext cx="8621206" cy="62071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528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33472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val="4050670767"/>
                    </a:ext>
                  </a:extLst>
                </a:gridCol>
                <a:gridCol w="1066799">
                  <a:extLst>
                    <a:ext uri="{9D8B030D-6E8A-4147-A177-3AD203B41FA5}">
                      <a16:colId xmlns:a16="http://schemas.microsoft.com/office/drawing/2014/main" val="4274674192"/>
                    </a:ext>
                  </a:extLst>
                </a:gridCol>
              </a:tblGrid>
              <a:tr h="553085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140"/>
                        </a:spcBef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 marL="322580">
                        <a:lnSpc>
                          <a:spcPct val="100000"/>
                        </a:lnSpc>
                      </a:pPr>
                      <a:r>
                        <a:rPr sz="1800" b="1" spc="-10" dirty="0">
                          <a:latin typeface="Calibri"/>
                          <a:cs typeface="Calibri"/>
                        </a:rPr>
                        <a:t>Предметные</a:t>
                      </a:r>
                      <a:r>
                        <a:rPr sz="1800" b="1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latin typeface="Calibri"/>
                          <a:cs typeface="Calibri"/>
                        </a:rPr>
                        <a:t>области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144780" marB="0">
                    <a:lnL w="28575">
                      <a:solidFill>
                        <a:srgbClr val="C00000"/>
                      </a:solidFill>
                      <a:prstDash val="solid"/>
                    </a:lnL>
                    <a:lnR w="28575">
                      <a:solidFill>
                        <a:srgbClr val="C00000"/>
                      </a:solidFill>
                      <a:prstDash val="solid"/>
                    </a:lnR>
                    <a:lnT w="28575">
                      <a:solidFill>
                        <a:srgbClr val="C00000"/>
                      </a:solidFill>
                      <a:prstDash val="solid"/>
                    </a:lnT>
                    <a:lnB w="28575">
                      <a:solidFill>
                        <a:srgbClr val="C00000"/>
                      </a:solidFill>
                      <a:prstDash val="solid"/>
                    </a:lnB>
                    <a:solidFill>
                      <a:srgbClr val="F3E9E7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140"/>
                        </a:spcBef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 marL="891540">
                        <a:lnSpc>
                          <a:spcPct val="100000"/>
                        </a:lnSpc>
                      </a:pPr>
                      <a:r>
                        <a:rPr sz="1800" b="1" dirty="0">
                          <a:latin typeface="Calibri"/>
                          <a:cs typeface="Calibri"/>
                        </a:rPr>
                        <a:t>Учебные</a:t>
                      </a:r>
                      <a:r>
                        <a:rPr sz="1800" b="1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latin typeface="Calibri"/>
                          <a:cs typeface="Calibri"/>
                        </a:rPr>
                        <a:t>предметы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144780" marB="0">
                    <a:lnL w="28575">
                      <a:solidFill>
                        <a:srgbClr val="C00000"/>
                      </a:solidFill>
                      <a:prstDash val="solid"/>
                    </a:lnL>
                    <a:lnR w="28575">
                      <a:solidFill>
                        <a:srgbClr val="C00000"/>
                      </a:solidFill>
                      <a:prstDash val="solid"/>
                    </a:lnR>
                    <a:lnT w="28575">
                      <a:solidFill>
                        <a:srgbClr val="C00000"/>
                      </a:solidFill>
                      <a:prstDash val="solid"/>
                    </a:lnT>
                    <a:lnB w="28575">
                      <a:solidFill>
                        <a:srgbClr val="C00000"/>
                      </a:solidFill>
                      <a:prstDash val="solid"/>
                    </a:lnB>
                    <a:solidFill>
                      <a:srgbClr val="F3E9E7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663575" marR="320040" indent="-332740" defTabSz="914400" eaLnBrk="1" fontAlgn="auto" latinLnBrk="0" hangingPunct="1">
                        <a:lnSpc>
                          <a:spcPts val="21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spc="-25" dirty="0">
                          <a:latin typeface="+mn-lt"/>
                          <a:cs typeface="Calibri"/>
                        </a:rPr>
                        <a:t>Кол-</a:t>
                      </a:r>
                      <a:r>
                        <a:rPr lang="ru-RU" sz="1800" b="1" dirty="0">
                          <a:latin typeface="+mn-lt"/>
                          <a:cs typeface="Calibri"/>
                        </a:rPr>
                        <a:t>во</a:t>
                      </a:r>
                      <a:r>
                        <a:rPr lang="ru-RU" sz="1800" b="1" spc="-5" dirty="0">
                          <a:latin typeface="+mn-lt"/>
                          <a:cs typeface="Calibri"/>
                        </a:rPr>
                        <a:t> </a:t>
                      </a:r>
                      <a:r>
                        <a:rPr lang="ru-RU" sz="1800" b="1" dirty="0">
                          <a:latin typeface="+mn-lt"/>
                          <a:cs typeface="Calibri"/>
                        </a:rPr>
                        <a:t>часов</a:t>
                      </a:r>
                      <a:r>
                        <a:rPr lang="ru-RU" sz="1800" b="1" spc="-5" dirty="0">
                          <a:latin typeface="+mn-lt"/>
                          <a:cs typeface="Calibri"/>
                        </a:rPr>
                        <a:t> </a:t>
                      </a:r>
                      <a:r>
                        <a:rPr lang="ru-RU" sz="1800" b="1" dirty="0">
                          <a:latin typeface="+mn-lt"/>
                          <a:cs typeface="Calibri"/>
                        </a:rPr>
                        <a:t>в</a:t>
                      </a:r>
                      <a:r>
                        <a:rPr lang="ru-RU" sz="1800" b="1" spc="15" dirty="0">
                          <a:latin typeface="+mn-lt"/>
                          <a:cs typeface="Calibri"/>
                        </a:rPr>
                        <a:t> </a:t>
                      </a:r>
                      <a:r>
                        <a:rPr lang="ru-RU" sz="1800" b="1" spc="-10" dirty="0">
                          <a:latin typeface="+mn-lt"/>
                          <a:cs typeface="Calibri"/>
                        </a:rPr>
                        <a:t>неделю</a:t>
                      </a:r>
                      <a:endParaRPr lang="ru-RU" sz="1800" dirty="0">
                        <a:latin typeface="+mn-lt"/>
                        <a:cs typeface="Calibri"/>
                      </a:endParaRPr>
                    </a:p>
                    <a:p>
                      <a:pPr marL="663575" marR="320040" indent="-332740">
                        <a:lnSpc>
                          <a:spcPts val="2160"/>
                        </a:lnSpc>
                      </a:pP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28575">
                      <a:solidFill>
                        <a:srgbClr val="C00000"/>
                      </a:solidFill>
                      <a:prstDash val="solid"/>
                    </a:lnL>
                    <a:lnR w="28575">
                      <a:solidFill>
                        <a:srgbClr val="C00000"/>
                      </a:solidFill>
                      <a:prstDash val="solid"/>
                    </a:lnR>
                    <a:lnT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C00000"/>
                      </a:solidFill>
                      <a:prstDash val="solid"/>
                    </a:lnB>
                    <a:solidFill>
                      <a:srgbClr val="F3E9E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876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44780" marB="0">
                    <a:lnL w="28575">
                      <a:solidFill>
                        <a:srgbClr val="C00000"/>
                      </a:solidFill>
                      <a:prstDash val="solid"/>
                    </a:lnL>
                    <a:lnR w="28575">
                      <a:solidFill>
                        <a:srgbClr val="C00000"/>
                      </a:solidFill>
                      <a:prstDash val="solid"/>
                    </a:lnR>
                    <a:lnT w="28575">
                      <a:solidFill>
                        <a:srgbClr val="C00000"/>
                      </a:solidFill>
                      <a:prstDash val="solid"/>
                    </a:lnT>
                    <a:lnB w="28575">
                      <a:solidFill>
                        <a:srgbClr val="C00000"/>
                      </a:solidFill>
                      <a:prstDash val="solid"/>
                    </a:lnB>
                    <a:solidFill>
                      <a:srgbClr val="F3E9E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44780" marB="0">
                    <a:lnL w="28575">
                      <a:solidFill>
                        <a:srgbClr val="C00000"/>
                      </a:solidFill>
                      <a:prstDash val="solid"/>
                    </a:lnL>
                    <a:lnR w="28575">
                      <a:solidFill>
                        <a:srgbClr val="C00000"/>
                      </a:solidFill>
                      <a:prstDash val="solid"/>
                    </a:lnR>
                    <a:lnT w="28575">
                      <a:solidFill>
                        <a:srgbClr val="C00000"/>
                      </a:solidFill>
                      <a:prstDash val="solid"/>
                    </a:lnT>
                    <a:lnB w="28575">
                      <a:solidFill>
                        <a:srgbClr val="C00000"/>
                      </a:solidFill>
                      <a:prstDash val="solid"/>
                    </a:lnB>
                    <a:solidFill>
                      <a:srgbClr val="F3E9E7"/>
                    </a:solidFill>
                  </a:tcPr>
                </a:tc>
                <a:tc>
                  <a:txBody>
                    <a:bodyPr/>
                    <a:lstStyle/>
                    <a:p>
                      <a:pPr marL="18415">
                        <a:lnSpc>
                          <a:spcPts val="2080"/>
                        </a:lnSpc>
                      </a:pPr>
                      <a:r>
                        <a:rPr sz="1800" b="1" dirty="0">
                          <a:latin typeface="Calibri"/>
                          <a:cs typeface="Calibri"/>
                        </a:rPr>
                        <a:t>10.1</a:t>
                      </a:r>
                      <a:r>
                        <a:rPr sz="1800" b="1" spc="-10" dirty="0">
                          <a:latin typeface="Calibri"/>
                          <a:cs typeface="Calibri"/>
                        </a:rPr>
                        <a:t> класс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8575">
                      <a:solidFill>
                        <a:srgbClr val="C00000"/>
                      </a:solidFill>
                      <a:prstDash val="solid"/>
                    </a:lnL>
                    <a:lnR w="28575">
                      <a:solidFill>
                        <a:srgbClr val="C00000"/>
                      </a:solidFill>
                      <a:prstDash val="solid"/>
                    </a:lnR>
                    <a:lnT w="28575">
                      <a:solidFill>
                        <a:srgbClr val="C00000"/>
                      </a:solidFill>
                      <a:prstDash val="solid"/>
                    </a:lnT>
                    <a:lnB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9E7"/>
                    </a:solidFill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ts val="2080"/>
                        </a:lnSpc>
                      </a:pPr>
                      <a:r>
                        <a:rPr sz="1800" b="1" dirty="0">
                          <a:latin typeface="Calibri"/>
                          <a:cs typeface="Calibri"/>
                        </a:rPr>
                        <a:t>11.1</a:t>
                      </a:r>
                      <a:r>
                        <a:rPr sz="1800" b="1" spc="-10" dirty="0">
                          <a:latin typeface="Calibri"/>
                          <a:cs typeface="Calibri"/>
                        </a:rPr>
                        <a:t> класс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rgbClr val="C00000"/>
                      </a:solidFill>
                      <a:prstDash val="solid"/>
                    </a:lnR>
                    <a:lnT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9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8765">
                <a:tc gridSpan="4">
                  <a:txBody>
                    <a:bodyPr/>
                    <a:lstStyle/>
                    <a:p>
                      <a:pPr marL="3204210">
                        <a:lnSpc>
                          <a:spcPts val="2095"/>
                        </a:lnSpc>
                      </a:pPr>
                      <a:r>
                        <a:rPr sz="1800" b="1" dirty="0">
                          <a:latin typeface="Calibri"/>
                          <a:cs typeface="Calibri"/>
                        </a:rPr>
                        <a:t>1.</a:t>
                      </a:r>
                      <a:r>
                        <a:rPr sz="18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latin typeface="Calibri"/>
                          <a:cs typeface="Calibri"/>
                        </a:rPr>
                        <a:t>Обязательная</a:t>
                      </a:r>
                      <a:r>
                        <a:rPr sz="18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latin typeface="Calibri"/>
                          <a:cs typeface="Calibri"/>
                        </a:rPr>
                        <a:t>часть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8575">
                      <a:solidFill>
                        <a:srgbClr val="C00000"/>
                      </a:solidFill>
                      <a:prstDash val="solid"/>
                    </a:lnL>
                    <a:lnR w="28575">
                      <a:solidFill>
                        <a:srgbClr val="C00000"/>
                      </a:solidFill>
                      <a:prstDash val="solid"/>
                    </a:lnR>
                    <a:lnT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C00000"/>
                      </a:solidFill>
                      <a:prstDash val="solid"/>
                    </a:lnB>
                    <a:solidFill>
                      <a:srgbClr val="F3E9E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9400">
                <a:tc rowSpan="2">
                  <a:txBody>
                    <a:bodyPr/>
                    <a:lstStyle/>
                    <a:p>
                      <a:pPr marL="5080">
                        <a:lnSpc>
                          <a:spcPct val="100000"/>
                        </a:lnSpc>
                        <a:spcBef>
                          <a:spcPts val="103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Русский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язык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литература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31445" marB="0">
                    <a:lnL w="28575">
                      <a:solidFill>
                        <a:srgbClr val="C00000"/>
                      </a:solidFill>
                      <a:prstDash val="solid"/>
                    </a:lnL>
                    <a:lnR w="28575">
                      <a:solidFill>
                        <a:srgbClr val="C00000"/>
                      </a:solidFill>
                      <a:prstDash val="solid"/>
                    </a:lnR>
                    <a:lnT w="28575">
                      <a:solidFill>
                        <a:srgbClr val="C00000"/>
                      </a:solidFill>
                      <a:prstDash val="solid"/>
                    </a:lnT>
                    <a:lnB w="28575">
                      <a:solidFill>
                        <a:srgbClr val="C00000"/>
                      </a:solidFill>
                      <a:prstDash val="solid"/>
                    </a:lnB>
                    <a:solidFill>
                      <a:srgbClr val="F3E9E7"/>
                    </a:solidFill>
                  </a:tcPr>
                </a:tc>
                <a:tc>
                  <a:txBody>
                    <a:bodyPr/>
                    <a:lstStyle/>
                    <a:p>
                      <a:pPr marL="5715">
                        <a:lnSpc>
                          <a:spcPts val="2095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Русский</a:t>
                      </a:r>
                      <a:r>
                        <a:rPr sz="1800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язык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8575">
                      <a:solidFill>
                        <a:srgbClr val="C00000"/>
                      </a:solidFill>
                      <a:prstDash val="soli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C00000"/>
                      </a:solidFill>
                      <a:prstDash val="solid"/>
                    </a:lnT>
                    <a:lnB w="28575">
                      <a:solidFill>
                        <a:srgbClr val="C00000"/>
                      </a:solidFill>
                      <a:prstDash val="solid"/>
                    </a:lnB>
                    <a:solidFill>
                      <a:srgbClr val="F3E9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28575">
                      <a:solidFill>
                        <a:srgbClr val="C00000"/>
                      </a:solidFill>
                      <a:prstDash val="solid"/>
                    </a:lnL>
                    <a:lnR w="28575">
                      <a:solidFill>
                        <a:srgbClr val="C00000"/>
                      </a:solidFill>
                      <a:prstDash val="solid"/>
                    </a:lnR>
                    <a:lnT w="28575">
                      <a:solidFill>
                        <a:srgbClr val="C00000"/>
                      </a:solidFill>
                      <a:prstDash val="solid"/>
                    </a:lnT>
                    <a:lnB w="28575">
                      <a:solidFill>
                        <a:srgbClr val="C00000"/>
                      </a:solidFill>
                      <a:prstDash val="solid"/>
                    </a:lnB>
                    <a:solidFill>
                      <a:srgbClr val="F3E9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rgbClr val="C00000"/>
                      </a:solidFill>
                      <a:prstDash val="solid"/>
                    </a:lnR>
                    <a:lnT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9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876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31445" marB="0">
                    <a:lnL w="28575">
                      <a:solidFill>
                        <a:srgbClr val="C00000"/>
                      </a:solidFill>
                      <a:prstDash val="solid"/>
                    </a:lnL>
                    <a:lnR w="28575">
                      <a:solidFill>
                        <a:srgbClr val="C00000"/>
                      </a:solidFill>
                      <a:prstDash val="solid"/>
                    </a:lnR>
                    <a:lnT w="28575">
                      <a:solidFill>
                        <a:srgbClr val="C00000"/>
                      </a:solidFill>
                      <a:prstDash val="solid"/>
                    </a:lnT>
                    <a:lnB w="28575">
                      <a:solidFill>
                        <a:srgbClr val="C00000"/>
                      </a:solidFill>
                      <a:prstDash val="solid"/>
                    </a:lnB>
                    <a:solidFill>
                      <a:srgbClr val="F3E9E7"/>
                    </a:solidFill>
                  </a:tcPr>
                </a:tc>
                <a:tc>
                  <a:txBody>
                    <a:bodyPr/>
                    <a:lstStyle/>
                    <a:p>
                      <a:pPr marL="5715">
                        <a:lnSpc>
                          <a:spcPts val="2085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Литература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8575">
                      <a:solidFill>
                        <a:srgbClr val="C00000"/>
                      </a:solidFill>
                      <a:prstDash val="soli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C00000"/>
                      </a:solidFill>
                      <a:prstDash val="solid"/>
                    </a:lnT>
                    <a:lnB w="28575">
                      <a:solidFill>
                        <a:srgbClr val="C00000"/>
                      </a:solidFill>
                      <a:prstDash val="solid"/>
                    </a:lnB>
                    <a:solidFill>
                      <a:srgbClr val="F3E9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28575">
                      <a:solidFill>
                        <a:srgbClr val="C00000"/>
                      </a:solidFill>
                      <a:prstDash val="solid"/>
                    </a:lnL>
                    <a:lnR w="28575">
                      <a:solidFill>
                        <a:srgbClr val="C00000"/>
                      </a:solidFill>
                      <a:prstDash val="solid"/>
                    </a:lnR>
                    <a:lnT w="28575">
                      <a:solidFill>
                        <a:srgbClr val="C00000"/>
                      </a:solidFill>
                      <a:prstDash val="solid"/>
                    </a:lnT>
                    <a:lnB w="28575">
                      <a:solidFill>
                        <a:srgbClr val="C00000"/>
                      </a:solidFill>
                      <a:prstDash val="solid"/>
                    </a:lnB>
                    <a:solidFill>
                      <a:srgbClr val="F3E9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rgbClr val="C00000"/>
                      </a:solidFill>
                      <a:prstDash val="solid"/>
                    </a:lnR>
                    <a:lnT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9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9400">
                <a:tc>
                  <a:txBody>
                    <a:bodyPr/>
                    <a:lstStyle/>
                    <a:p>
                      <a:pPr marL="5080">
                        <a:lnSpc>
                          <a:spcPts val="2095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Иностранные</a:t>
                      </a:r>
                      <a:r>
                        <a:rPr sz="1800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языки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8575">
                      <a:solidFill>
                        <a:srgbClr val="C00000"/>
                      </a:solidFill>
                      <a:prstDash val="solid"/>
                    </a:lnL>
                    <a:lnR w="28575">
                      <a:solidFill>
                        <a:srgbClr val="C00000"/>
                      </a:solidFill>
                      <a:prstDash val="solid"/>
                    </a:lnR>
                    <a:lnT w="28575">
                      <a:solidFill>
                        <a:srgbClr val="C00000"/>
                      </a:solidFill>
                      <a:prstDash val="solid"/>
                    </a:lnT>
                    <a:lnB w="28575">
                      <a:solidFill>
                        <a:srgbClr val="C00000"/>
                      </a:solidFill>
                      <a:prstDash val="solid"/>
                    </a:lnB>
                    <a:solidFill>
                      <a:srgbClr val="F3E9E7"/>
                    </a:solidFill>
                  </a:tcPr>
                </a:tc>
                <a:tc>
                  <a:txBody>
                    <a:bodyPr/>
                    <a:lstStyle/>
                    <a:p>
                      <a:pPr marL="5715">
                        <a:lnSpc>
                          <a:spcPts val="2095"/>
                        </a:lnSpc>
                      </a:pPr>
                      <a:r>
                        <a:rPr sz="1800" b="0" dirty="0">
                          <a:latin typeface="Calibri"/>
                          <a:cs typeface="Calibri"/>
                        </a:rPr>
                        <a:t>Иностранный</a:t>
                      </a:r>
                      <a:r>
                        <a:rPr sz="1800" b="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0" dirty="0">
                          <a:latin typeface="Calibri"/>
                          <a:cs typeface="Calibri"/>
                        </a:rPr>
                        <a:t>язык</a:t>
                      </a:r>
                      <a:r>
                        <a:rPr sz="1800" b="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0" spc="-10" dirty="0">
                          <a:latin typeface="Calibri"/>
                          <a:cs typeface="Calibri"/>
                        </a:rPr>
                        <a:t>(английский)</a:t>
                      </a:r>
                      <a:endParaRPr sz="1800" b="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8575">
                      <a:solidFill>
                        <a:srgbClr val="C00000"/>
                      </a:solidFill>
                      <a:prstDash val="soli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C00000"/>
                      </a:solidFill>
                      <a:prstDash val="solid"/>
                    </a:lnT>
                    <a:lnB w="28575">
                      <a:solidFill>
                        <a:srgbClr val="C00000"/>
                      </a:solidFill>
                      <a:prstDash val="solid"/>
                    </a:lnB>
                    <a:solidFill>
                      <a:srgbClr val="F3E9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9525" marR="9525" marT="9525" marB="0" anchor="ctr">
                    <a:lnL w="28575">
                      <a:solidFill>
                        <a:srgbClr val="C00000"/>
                      </a:solidFill>
                      <a:prstDash val="solid"/>
                    </a:lnL>
                    <a:lnR w="28575">
                      <a:solidFill>
                        <a:srgbClr val="C00000"/>
                      </a:solidFill>
                      <a:prstDash val="solid"/>
                    </a:lnR>
                    <a:lnT w="28575">
                      <a:solidFill>
                        <a:srgbClr val="C00000"/>
                      </a:solidFill>
                      <a:prstDash val="solid"/>
                    </a:lnT>
                    <a:lnB w="28575">
                      <a:solidFill>
                        <a:srgbClr val="C00000"/>
                      </a:solidFill>
                      <a:prstDash val="solid"/>
                    </a:lnB>
                    <a:solidFill>
                      <a:srgbClr val="F3E9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5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rgbClr val="C00000"/>
                      </a:solidFill>
                      <a:prstDash val="solid"/>
                    </a:lnR>
                    <a:lnT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9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78765">
                <a:tc rowSpan="6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325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5080">
                        <a:lnSpc>
                          <a:spcPct val="100000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Общественные</a:t>
                      </a:r>
                      <a:r>
                        <a:rPr sz="1800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науки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8575">
                      <a:solidFill>
                        <a:srgbClr val="C00000"/>
                      </a:solidFill>
                      <a:prstDash val="solid"/>
                    </a:lnL>
                    <a:lnR w="28575">
                      <a:solidFill>
                        <a:srgbClr val="C00000"/>
                      </a:solidFill>
                      <a:prstDash val="solid"/>
                    </a:lnR>
                    <a:lnT w="28575">
                      <a:solidFill>
                        <a:srgbClr val="C00000"/>
                      </a:solidFill>
                      <a:prstDash val="solid"/>
                    </a:lnT>
                    <a:lnB w="28575">
                      <a:solidFill>
                        <a:srgbClr val="C00000"/>
                      </a:solidFill>
                      <a:prstDash val="solid"/>
                    </a:lnB>
                    <a:solidFill>
                      <a:srgbClr val="F3E9E7"/>
                    </a:solidFill>
                  </a:tcPr>
                </a:tc>
                <a:tc>
                  <a:txBody>
                    <a:bodyPr/>
                    <a:lstStyle/>
                    <a:p>
                      <a:pPr marL="5715">
                        <a:lnSpc>
                          <a:spcPts val="2095"/>
                        </a:lnSpc>
                      </a:pPr>
                      <a:r>
                        <a:rPr sz="1800" b="0" spc="-10" dirty="0">
                          <a:latin typeface="Calibri"/>
                          <a:cs typeface="Calibri"/>
                        </a:rPr>
                        <a:t>История</a:t>
                      </a:r>
                      <a:endParaRPr sz="1800" b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8575">
                      <a:solidFill>
                        <a:srgbClr val="C00000"/>
                      </a:solidFill>
                      <a:prstDash val="soli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C00000"/>
                      </a:solidFill>
                      <a:prstDash val="solid"/>
                    </a:lnT>
                    <a:lnB w="28575">
                      <a:solidFill>
                        <a:srgbClr val="C00000"/>
                      </a:solidFill>
                      <a:prstDash val="solid"/>
                    </a:lnB>
                    <a:solidFill>
                      <a:srgbClr val="F3E9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9525" marR="9525" marT="9525" marB="0" anchor="ctr">
                    <a:lnL w="28575">
                      <a:solidFill>
                        <a:srgbClr val="C00000"/>
                      </a:solidFill>
                      <a:prstDash val="solid"/>
                    </a:lnL>
                    <a:lnR w="28575">
                      <a:solidFill>
                        <a:srgbClr val="C00000"/>
                      </a:solidFill>
                      <a:prstDash val="solid"/>
                    </a:lnR>
                    <a:lnT w="28575">
                      <a:solidFill>
                        <a:srgbClr val="C00000"/>
                      </a:solidFill>
                      <a:prstDash val="solid"/>
                    </a:lnT>
                    <a:lnB w="28575">
                      <a:solidFill>
                        <a:srgbClr val="C00000"/>
                      </a:solidFill>
                      <a:prstDash val="solid"/>
                    </a:lnB>
                    <a:solidFill>
                      <a:srgbClr val="F3E9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4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rgbClr val="C00000"/>
                      </a:solidFill>
                      <a:prstDash val="solid"/>
                    </a:lnR>
                    <a:lnT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9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7940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C00000"/>
                      </a:solidFill>
                      <a:prstDash val="solid"/>
                    </a:lnL>
                    <a:lnR w="28575">
                      <a:solidFill>
                        <a:srgbClr val="C00000"/>
                      </a:solidFill>
                      <a:prstDash val="solid"/>
                    </a:lnR>
                    <a:lnT w="28575">
                      <a:solidFill>
                        <a:srgbClr val="C00000"/>
                      </a:solidFill>
                      <a:prstDash val="solid"/>
                    </a:lnT>
                    <a:lnB w="28575">
                      <a:solidFill>
                        <a:srgbClr val="C00000"/>
                      </a:solidFill>
                      <a:prstDash val="solid"/>
                    </a:lnB>
                    <a:solidFill>
                      <a:srgbClr val="F3E9E7"/>
                    </a:solidFill>
                  </a:tcPr>
                </a:tc>
                <a:tc>
                  <a:txBody>
                    <a:bodyPr/>
                    <a:lstStyle/>
                    <a:p>
                      <a:pPr marL="5715">
                        <a:lnSpc>
                          <a:spcPts val="2085"/>
                        </a:lnSpc>
                      </a:pPr>
                      <a:r>
                        <a:rPr sz="1800" b="0" spc="-10" dirty="0">
                          <a:latin typeface="Calibri"/>
                          <a:cs typeface="Calibri"/>
                        </a:rPr>
                        <a:t>Обществознание.</a:t>
                      </a:r>
                      <a:r>
                        <a:rPr sz="1800" b="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0" spc="-10" dirty="0">
                          <a:latin typeface="Calibri"/>
                          <a:cs typeface="Calibri"/>
                        </a:rPr>
                        <a:t>Философия</a:t>
                      </a:r>
                      <a:endParaRPr sz="1800" b="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8575">
                      <a:solidFill>
                        <a:srgbClr val="C00000"/>
                      </a:solidFill>
                      <a:prstDash val="soli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C00000"/>
                      </a:solidFill>
                      <a:prstDash val="solid"/>
                    </a:lnT>
                    <a:lnB w="28575">
                      <a:solidFill>
                        <a:srgbClr val="C00000"/>
                      </a:solidFill>
                      <a:prstDash val="solid"/>
                    </a:lnB>
                    <a:solidFill>
                      <a:srgbClr val="F3E9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0,67</a:t>
                      </a:r>
                    </a:p>
                  </a:txBody>
                  <a:tcPr marL="9525" marR="9525" marT="9525" marB="0" anchor="ctr">
                    <a:lnL w="28575">
                      <a:solidFill>
                        <a:srgbClr val="C00000"/>
                      </a:solidFill>
                      <a:prstDash val="solid"/>
                    </a:lnL>
                    <a:lnR w="28575">
                      <a:solidFill>
                        <a:srgbClr val="C00000"/>
                      </a:solidFill>
                      <a:prstDash val="solid"/>
                    </a:lnR>
                    <a:lnT w="28575">
                      <a:solidFill>
                        <a:srgbClr val="C00000"/>
                      </a:solidFill>
                      <a:prstDash val="solid"/>
                    </a:lnT>
                    <a:lnB w="28575">
                      <a:solidFill>
                        <a:srgbClr val="C00000"/>
                      </a:solidFill>
                      <a:prstDash val="solid"/>
                    </a:lnB>
                    <a:solidFill>
                      <a:srgbClr val="F3E9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0,65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rgbClr val="C00000"/>
                      </a:solidFill>
                      <a:prstDash val="solid"/>
                    </a:lnR>
                    <a:lnT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9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7876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C00000"/>
                      </a:solidFill>
                      <a:prstDash val="solid"/>
                    </a:lnL>
                    <a:lnR w="28575">
                      <a:solidFill>
                        <a:srgbClr val="C00000"/>
                      </a:solidFill>
                      <a:prstDash val="solid"/>
                    </a:lnR>
                    <a:lnT w="28575">
                      <a:solidFill>
                        <a:srgbClr val="C00000"/>
                      </a:solidFill>
                      <a:prstDash val="solid"/>
                    </a:lnT>
                    <a:lnB w="28575">
                      <a:solidFill>
                        <a:srgbClr val="C00000"/>
                      </a:solidFill>
                      <a:prstDash val="solid"/>
                    </a:lnB>
                    <a:solidFill>
                      <a:srgbClr val="F3E9E7"/>
                    </a:solidFill>
                  </a:tcPr>
                </a:tc>
                <a:tc>
                  <a:txBody>
                    <a:bodyPr/>
                    <a:lstStyle/>
                    <a:p>
                      <a:pPr marL="5715">
                        <a:lnSpc>
                          <a:spcPts val="2085"/>
                        </a:lnSpc>
                      </a:pPr>
                      <a:r>
                        <a:rPr sz="1800" b="0" spc="-10" dirty="0">
                          <a:latin typeface="Calibri"/>
                          <a:cs typeface="Calibri"/>
                        </a:rPr>
                        <a:t>Обществознание.</a:t>
                      </a:r>
                      <a:r>
                        <a:rPr sz="1800" b="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0" spc="-10" dirty="0">
                          <a:latin typeface="Calibri"/>
                          <a:cs typeface="Calibri"/>
                        </a:rPr>
                        <a:t>Экономика</a:t>
                      </a:r>
                      <a:endParaRPr sz="1800" b="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8575">
                      <a:solidFill>
                        <a:srgbClr val="C00000"/>
                      </a:solidFill>
                      <a:prstDash val="soli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C00000"/>
                      </a:solidFill>
                      <a:prstDash val="solid"/>
                    </a:lnT>
                    <a:lnB w="28575">
                      <a:solidFill>
                        <a:srgbClr val="C00000"/>
                      </a:solidFill>
                      <a:prstDash val="solid"/>
                    </a:lnB>
                    <a:solidFill>
                      <a:srgbClr val="F3E9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0,83</a:t>
                      </a:r>
                    </a:p>
                  </a:txBody>
                  <a:tcPr marL="9525" marR="9525" marT="9525" marB="0" anchor="ctr">
                    <a:lnL w="28575">
                      <a:solidFill>
                        <a:srgbClr val="C00000"/>
                      </a:solidFill>
                      <a:prstDash val="solid"/>
                    </a:lnL>
                    <a:lnR w="28575">
                      <a:solidFill>
                        <a:srgbClr val="C00000"/>
                      </a:solidFill>
                      <a:prstDash val="solid"/>
                    </a:lnR>
                    <a:lnT w="28575">
                      <a:solidFill>
                        <a:srgbClr val="C00000"/>
                      </a:solidFill>
                      <a:prstDash val="solid"/>
                    </a:lnT>
                    <a:lnB w="28575">
                      <a:solidFill>
                        <a:srgbClr val="C00000"/>
                      </a:solidFill>
                      <a:prstDash val="solid"/>
                    </a:lnB>
                    <a:solidFill>
                      <a:srgbClr val="F3E9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0,94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rgbClr val="C00000"/>
                      </a:solidFill>
                      <a:prstDash val="solid"/>
                    </a:lnR>
                    <a:lnT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9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7876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C00000"/>
                      </a:solidFill>
                      <a:prstDash val="solid"/>
                    </a:lnL>
                    <a:lnR w="28575">
                      <a:solidFill>
                        <a:srgbClr val="C00000"/>
                      </a:solidFill>
                      <a:prstDash val="solid"/>
                    </a:lnR>
                    <a:lnT w="28575">
                      <a:solidFill>
                        <a:srgbClr val="C00000"/>
                      </a:solidFill>
                      <a:prstDash val="solid"/>
                    </a:lnT>
                    <a:lnB w="28575">
                      <a:solidFill>
                        <a:srgbClr val="C00000"/>
                      </a:solidFill>
                      <a:prstDash val="solid"/>
                    </a:lnB>
                    <a:solidFill>
                      <a:srgbClr val="F3E9E7"/>
                    </a:solidFill>
                  </a:tcPr>
                </a:tc>
                <a:tc>
                  <a:txBody>
                    <a:bodyPr/>
                    <a:lstStyle/>
                    <a:p>
                      <a:pPr marL="5715">
                        <a:lnSpc>
                          <a:spcPts val="2085"/>
                        </a:lnSpc>
                      </a:pPr>
                      <a:r>
                        <a:rPr sz="1800" b="0" spc="-10" dirty="0">
                          <a:latin typeface="Calibri"/>
                          <a:cs typeface="Calibri"/>
                        </a:rPr>
                        <a:t>Обществознание.</a:t>
                      </a:r>
                      <a:r>
                        <a:rPr sz="1800" b="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0" spc="-10" dirty="0">
                          <a:latin typeface="Calibri"/>
                          <a:cs typeface="Calibri"/>
                        </a:rPr>
                        <a:t>Социология</a:t>
                      </a:r>
                      <a:endParaRPr sz="1800" b="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8575">
                      <a:solidFill>
                        <a:srgbClr val="C00000"/>
                      </a:solidFill>
                      <a:prstDash val="soli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C00000"/>
                      </a:solidFill>
                      <a:prstDash val="solid"/>
                    </a:lnT>
                    <a:lnB w="28575">
                      <a:solidFill>
                        <a:srgbClr val="C00000"/>
                      </a:solidFill>
                      <a:prstDash val="solid"/>
                    </a:lnB>
                    <a:solidFill>
                      <a:srgbClr val="F3E9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0,56</a:t>
                      </a:r>
                    </a:p>
                  </a:txBody>
                  <a:tcPr marL="9525" marR="9525" marT="9525" marB="0" anchor="ctr">
                    <a:lnL w="28575">
                      <a:solidFill>
                        <a:srgbClr val="C00000"/>
                      </a:solidFill>
                      <a:prstDash val="solid"/>
                    </a:lnL>
                    <a:lnR w="28575">
                      <a:solidFill>
                        <a:srgbClr val="C00000"/>
                      </a:solidFill>
                      <a:prstDash val="solid"/>
                    </a:lnR>
                    <a:lnT w="28575">
                      <a:solidFill>
                        <a:srgbClr val="C00000"/>
                      </a:solidFill>
                      <a:prstDash val="solid"/>
                    </a:lnT>
                    <a:lnB w="28575">
                      <a:solidFill>
                        <a:srgbClr val="C00000"/>
                      </a:solidFill>
                      <a:prstDash val="solid"/>
                    </a:lnB>
                    <a:solidFill>
                      <a:srgbClr val="F3E9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0,53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rgbClr val="C00000"/>
                      </a:solidFill>
                      <a:prstDash val="solid"/>
                    </a:lnR>
                    <a:lnT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9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78765"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0" marR="0" marT="0" marB="0">
                    <a:lnL w="28575">
                      <a:solidFill>
                        <a:srgbClr val="C00000"/>
                      </a:solidFill>
                      <a:prstDash val="solid"/>
                    </a:lnL>
                    <a:lnR w="28575">
                      <a:solidFill>
                        <a:srgbClr val="C00000"/>
                      </a:solidFill>
                      <a:prstDash val="solid"/>
                    </a:lnR>
                    <a:lnT w="28575">
                      <a:solidFill>
                        <a:srgbClr val="C00000"/>
                      </a:solidFill>
                      <a:prstDash val="solid"/>
                    </a:lnT>
                    <a:lnB w="28575">
                      <a:solidFill>
                        <a:srgbClr val="C00000"/>
                      </a:solidFill>
                      <a:prstDash val="solid"/>
                    </a:lnB>
                    <a:solidFill>
                      <a:srgbClr val="F3E9E7"/>
                    </a:solidFill>
                  </a:tcPr>
                </a:tc>
                <a:tc>
                  <a:txBody>
                    <a:bodyPr/>
                    <a:lstStyle/>
                    <a:p>
                      <a:pPr marL="5715">
                        <a:lnSpc>
                          <a:spcPts val="2085"/>
                        </a:lnSpc>
                      </a:pPr>
                      <a:r>
                        <a:rPr sz="1800" b="0" spc="-10" dirty="0">
                          <a:latin typeface="Calibri"/>
                          <a:cs typeface="Calibri"/>
                        </a:rPr>
                        <a:t>Обществознание.</a:t>
                      </a:r>
                      <a:r>
                        <a:rPr sz="1800" b="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0" spc="-10" dirty="0">
                          <a:latin typeface="Calibri"/>
                          <a:cs typeface="Calibri"/>
                        </a:rPr>
                        <a:t>Политология</a:t>
                      </a:r>
                      <a:endParaRPr sz="1800" b="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8575">
                      <a:solidFill>
                        <a:srgbClr val="C00000"/>
                      </a:solidFill>
                      <a:prstDash val="soli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C00000"/>
                      </a:solidFill>
                      <a:prstDash val="solid"/>
                    </a:lnT>
                    <a:lnB w="28575">
                      <a:solidFill>
                        <a:srgbClr val="C00000"/>
                      </a:solidFill>
                      <a:prstDash val="solid"/>
                    </a:lnB>
                    <a:solidFill>
                      <a:srgbClr val="F3E9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0,83</a:t>
                      </a:r>
                    </a:p>
                  </a:txBody>
                  <a:tcPr marL="9525" marR="9525" marT="9525" marB="0" anchor="ctr">
                    <a:lnL w="28575">
                      <a:solidFill>
                        <a:srgbClr val="C00000"/>
                      </a:solidFill>
                      <a:prstDash val="solid"/>
                    </a:lnL>
                    <a:lnR w="28575">
                      <a:solidFill>
                        <a:srgbClr val="C00000"/>
                      </a:solidFill>
                      <a:prstDash val="solid"/>
                    </a:lnR>
                    <a:lnT w="28575">
                      <a:solidFill>
                        <a:srgbClr val="C00000"/>
                      </a:solidFill>
                      <a:prstDash val="solid"/>
                    </a:lnT>
                    <a:lnB w="28575">
                      <a:solidFill>
                        <a:srgbClr val="C00000"/>
                      </a:solidFill>
                      <a:prstDash val="solid"/>
                    </a:lnB>
                    <a:solidFill>
                      <a:srgbClr val="F3E9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0,94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rgbClr val="C00000"/>
                      </a:solidFill>
                      <a:prstDash val="solid"/>
                    </a:lnR>
                    <a:lnT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9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7940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C00000"/>
                      </a:solidFill>
                      <a:prstDash val="solid"/>
                    </a:lnL>
                    <a:lnR w="28575">
                      <a:solidFill>
                        <a:srgbClr val="C00000"/>
                      </a:solidFill>
                      <a:prstDash val="solid"/>
                    </a:lnR>
                    <a:lnT w="28575">
                      <a:solidFill>
                        <a:srgbClr val="C00000"/>
                      </a:solidFill>
                      <a:prstDash val="solid"/>
                    </a:lnT>
                    <a:lnB w="28575">
                      <a:solidFill>
                        <a:srgbClr val="C00000"/>
                      </a:solidFill>
                      <a:prstDash val="solid"/>
                    </a:lnB>
                    <a:solidFill>
                      <a:srgbClr val="F3E9E7"/>
                    </a:solidFill>
                  </a:tcPr>
                </a:tc>
                <a:tc>
                  <a:txBody>
                    <a:bodyPr/>
                    <a:lstStyle/>
                    <a:p>
                      <a:pPr marL="5715">
                        <a:lnSpc>
                          <a:spcPts val="2090"/>
                        </a:lnSpc>
                      </a:pPr>
                      <a:r>
                        <a:rPr sz="1800" b="0" spc="-10" dirty="0">
                          <a:latin typeface="Calibri"/>
                          <a:cs typeface="Calibri"/>
                        </a:rPr>
                        <a:t>Обществознание.</a:t>
                      </a:r>
                      <a:r>
                        <a:rPr sz="1800" b="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0" spc="-10" dirty="0">
                          <a:latin typeface="Calibri"/>
                          <a:cs typeface="Calibri"/>
                        </a:rPr>
                        <a:t>Правоведение</a:t>
                      </a:r>
                      <a:endParaRPr sz="1800" b="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8575">
                      <a:solidFill>
                        <a:srgbClr val="C00000"/>
                      </a:solidFill>
                      <a:prstDash val="soli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C00000"/>
                      </a:solidFill>
                      <a:prstDash val="solid"/>
                    </a:lnT>
                    <a:lnB w="28575">
                      <a:solidFill>
                        <a:srgbClr val="C00000"/>
                      </a:solidFill>
                      <a:prstDash val="solid"/>
                    </a:lnB>
                    <a:solidFill>
                      <a:srgbClr val="F3E9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1,11</a:t>
                      </a:r>
                    </a:p>
                  </a:txBody>
                  <a:tcPr marL="9525" marR="9525" marT="9525" marB="0" anchor="ctr">
                    <a:lnL w="28575">
                      <a:solidFill>
                        <a:srgbClr val="C00000"/>
                      </a:solidFill>
                      <a:prstDash val="solid"/>
                    </a:lnL>
                    <a:lnR w="28575">
                      <a:solidFill>
                        <a:srgbClr val="C00000"/>
                      </a:solidFill>
                      <a:prstDash val="solid"/>
                    </a:lnR>
                    <a:lnT w="28575">
                      <a:solidFill>
                        <a:srgbClr val="C00000"/>
                      </a:solidFill>
                      <a:prstDash val="solid"/>
                    </a:lnT>
                    <a:lnB w="28575">
                      <a:solidFill>
                        <a:srgbClr val="C00000"/>
                      </a:solidFill>
                      <a:prstDash val="solid"/>
                    </a:lnB>
                    <a:solidFill>
                      <a:srgbClr val="F3E9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0,94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rgbClr val="C00000"/>
                      </a:solidFill>
                      <a:prstDash val="solid"/>
                    </a:lnR>
                    <a:lnT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9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553720">
                <a:tc row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80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5080">
                        <a:lnSpc>
                          <a:spcPct val="100000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Математика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информатика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8575">
                      <a:solidFill>
                        <a:srgbClr val="C00000"/>
                      </a:solidFill>
                      <a:prstDash val="soli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C00000"/>
                      </a:solidFill>
                      <a:prstDash val="solid"/>
                    </a:lnB>
                    <a:solidFill>
                      <a:srgbClr val="F3E9E7"/>
                    </a:solidFill>
                  </a:tcPr>
                </a:tc>
                <a:tc>
                  <a:txBody>
                    <a:bodyPr/>
                    <a:lstStyle/>
                    <a:p>
                      <a:pPr marL="5715" marR="201295">
                        <a:lnSpc>
                          <a:spcPts val="2160"/>
                        </a:lnSpc>
                      </a:pPr>
                      <a:r>
                        <a:rPr sz="1800" b="0" dirty="0">
                          <a:latin typeface="Calibri"/>
                          <a:cs typeface="Calibri"/>
                        </a:rPr>
                        <a:t>Алгебра</a:t>
                      </a:r>
                      <a:r>
                        <a:rPr sz="1800" b="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0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1800" b="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0" dirty="0">
                          <a:latin typeface="Calibri"/>
                          <a:cs typeface="Calibri"/>
                        </a:rPr>
                        <a:t>начала</a:t>
                      </a:r>
                      <a:r>
                        <a:rPr sz="1800" b="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0" spc="-10" dirty="0">
                          <a:latin typeface="Calibri"/>
                          <a:cs typeface="Calibri"/>
                        </a:rPr>
                        <a:t>математического анализа</a:t>
                      </a:r>
                      <a:endParaRPr sz="1800" b="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C00000"/>
                      </a:solidFill>
                      <a:prstDash val="solid"/>
                    </a:lnB>
                    <a:solidFill>
                      <a:srgbClr val="F3E9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C00000"/>
                      </a:solidFill>
                      <a:prstDash val="solid"/>
                    </a:lnB>
                    <a:solidFill>
                      <a:srgbClr val="F3E9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rgbClr val="C00000"/>
                      </a:solidFill>
                      <a:prstDash val="solid"/>
                    </a:lnR>
                    <a:lnT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9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7876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C00000"/>
                      </a:solidFill>
                      <a:prstDash val="solid"/>
                    </a:lnL>
                    <a:lnR w="28575">
                      <a:solidFill>
                        <a:srgbClr val="C00000"/>
                      </a:solidFill>
                      <a:prstDash val="solid"/>
                    </a:lnR>
                    <a:lnT w="28575">
                      <a:solidFill>
                        <a:srgbClr val="C00000"/>
                      </a:solidFill>
                      <a:prstDash val="solid"/>
                    </a:lnT>
                    <a:lnB w="28575">
                      <a:solidFill>
                        <a:srgbClr val="C00000"/>
                      </a:solidFill>
                      <a:prstDash val="solid"/>
                    </a:lnB>
                    <a:solidFill>
                      <a:srgbClr val="F3E9E7"/>
                    </a:solidFill>
                  </a:tcPr>
                </a:tc>
                <a:tc>
                  <a:txBody>
                    <a:bodyPr/>
                    <a:lstStyle/>
                    <a:p>
                      <a:pPr marL="5715">
                        <a:lnSpc>
                          <a:spcPts val="2090"/>
                        </a:lnSpc>
                      </a:pPr>
                      <a:r>
                        <a:rPr sz="1800" b="0" spc="-10" dirty="0">
                          <a:latin typeface="Calibri"/>
                          <a:cs typeface="Calibri"/>
                        </a:rPr>
                        <a:t>Геометрия</a:t>
                      </a:r>
                      <a:endParaRPr sz="1800" b="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8575">
                      <a:solidFill>
                        <a:srgbClr val="C00000"/>
                      </a:solidFill>
                      <a:prstDash val="soli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C00000"/>
                      </a:solidFill>
                      <a:prstDash val="solid"/>
                    </a:lnT>
                    <a:lnB w="28575">
                      <a:solidFill>
                        <a:srgbClr val="C00000"/>
                      </a:solidFill>
                      <a:prstDash val="solid"/>
                    </a:lnB>
                    <a:solidFill>
                      <a:srgbClr val="F3E9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9525" marR="9525" marT="9525" marB="0" anchor="ctr">
                    <a:lnL w="28575">
                      <a:solidFill>
                        <a:srgbClr val="C00000"/>
                      </a:solidFill>
                      <a:prstDash val="solid"/>
                    </a:lnL>
                    <a:lnR w="28575">
                      <a:solidFill>
                        <a:srgbClr val="C00000"/>
                      </a:solidFill>
                      <a:prstDash val="solid"/>
                    </a:lnR>
                    <a:lnT w="28575">
                      <a:solidFill>
                        <a:srgbClr val="C00000"/>
                      </a:solidFill>
                      <a:prstDash val="solid"/>
                    </a:lnT>
                    <a:lnB w="28575">
                      <a:solidFill>
                        <a:srgbClr val="C00000"/>
                      </a:solidFill>
                      <a:prstDash val="solid"/>
                    </a:lnB>
                    <a:solidFill>
                      <a:srgbClr val="F3E9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rgbClr val="C00000"/>
                      </a:solidFill>
                      <a:prstDash val="solid"/>
                    </a:lnR>
                    <a:lnT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9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7876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C00000"/>
                      </a:solidFill>
                      <a:prstDash val="solid"/>
                    </a:lnL>
                    <a:lnR w="28575">
                      <a:solidFill>
                        <a:srgbClr val="C00000"/>
                      </a:solidFill>
                      <a:prstDash val="solid"/>
                    </a:lnR>
                    <a:lnT w="28575">
                      <a:solidFill>
                        <a:srgbClr val="C00000"/>
                      </a:solidFill>
                      <a:prstDash val="solid"/>
                    </a:lnT>
                    <a:lnB w="28575">
                      <a:solidFill>
                        <a:srgbClr val="C00000"/>
                      </a:solidFill>
                      <a:prstDash val="solid"/>
                    </a:lnB>
                    <a:solidFill>
                      <a:srgbClr val="F3E9E7"/>
                    </a:solidFill>
                  </a:tcPr>
                </a:tc>
                <a:tc>
                  <a:txBody>
                    <a:bodyPr/>
                    <a:lstStyle/>
                    <a:p>
                      <a:pPr marL="5715">
                        <a:lnSpc>
                          <a:spcPts val="2090"/>
                        </a:lnSpc>
                      </a:pPr>
                      <a:r>
                        <a:rPr sz="1800" b="0" dirty="0">
                          <a:latin typeface="Calibri"/>
                          <a:cs typeface="Calibri"/>
                        </a:rPr>
                        <a:t>Вероятность</a:t>
                      </a:r>
                      <a:r>
                        <a:rPr sz="1800" b="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0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1800" b="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0" spc="-10" dirty="0">
                          <a:latin typeface="Calibri"/>
                          <a:cs typeface="Calibri"/>
                        </a:rPr>
                        <a:t>статистика</a:t>
                      </a:r>
                      <a:endParaRPr sz="1800" b="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8575">
                      <a:solidFill>
                        <a:srgbClr val="C00000"/>
                      </a:solidFill>
                      <a:prstDash val="soli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C00000"/>
                      </a:solidFill>
                      <a:prstDash val="solid"/>
                    </a:lnT>
                    <a:lnB w="28575">
                      <a:solidFill>
                        <a:srgbClr val="C00000"/>
                      </a:solidFill>
                      <a:prstDash val="solid"/>
                    </a:lnB>
                    <a:solidFill>
                      <a:srgbClr val="F3E9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>
                    <a:lnL w="28575">
                      <a:solidFill>
                        <a:srgbClr val="C00000"/>
                      </a:solidFill>
                      <a:prstDash val="solid"/>
                    </a:lnL>
                    <a:lnR w="28575">
                      <a:solidFill>
                        <a:srgbClr val="C00000"/>
                      </a:solidFill>
                      <a:prstDash val="solid"/>
                    </a:lnR>
                    <a:lnT w="28575">
                      <a:solidFill>
                        <a:srgbClr val="C00000"/>
                      </a:solidFill>
                      <a:prstDash val="solid"/>
                    </a:lnT>
                    <a:lnB w="28575">
                      <a:solidFill>
                        <a:srgbClr val="C00000"/>
                      </a:solidFill>
                      <a:prstDash val="solid"/>
                    </a:lnB>
                    <a:solidFill>
                      <a:srgbClr val="F3E9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rgbClr val="C00000"/>
                      </a:solidFill>
                      <a:prstDash val="solid"/>
                    </a:lnR>
                    <a:lnT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9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7876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C00000"/>
                      </a:solidFill>
                      <a:prstDash val="solid"/>
                    </a:lnL>
                    <a:lnR w="28575">
                      <a:solidFill>
                        <a:srgbClr val="C00000"/>
                      </a:solidFill>
                      <a:prstDash val="solid"/>
                    </a:lnR>
                    <a:lnT w="28575">
                      <a:solidFill>
                        <a:srgbClr val="C00000"/>
                      </a:solidFill>
                      <a:prstDash val="solid"/>
                    </a:lnT>
                    <a:lnB w="28575">
                      <a:solidFill>
                        <a:srgbClr val="C00000"/>
                      </a:solidFill>
                      <a:prstDash val="solid"/>
                    </a:lnB>
                    <a:solidFill>
                      <a:srgbClr val="F3E9E7"/>
                    </a:solidFill>
                  </a:tcPr>
                </a:tc>
                <a:tc>
                  <a:txBody>
                    <a:bodyPr/>
                    <a:lstStyle/>
                    <a:p>
                      <a:pPr marL="5715">
                        <a:lnSpc>
                          <a:spcPts val="2090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Информатика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8575">
                      <a:solidFill>
                        <a:srgbClr val="C00000"/>
                      </a:solidFill>
                      <a:prstDash val="soli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C00000"/>
                      </a:solidFill>
                      <a:prstDash val="solid"/>
                    </a:lnT>
                    <a:lnB w="28575">
                      <a:solidFill>
                        <a:srgbClr val="C00000"/>
                      </a:solidFill>
                      <a:prstDash val="solid"/>
                    </a:lnB>
                    <a:solidFill>
                      <a:srgbClr val="F3E9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>
                    <a:lnL w="28575">
                      <a:solidFill>
                        <a:srgbClr val="C00000"/>
                      </a:solidFill>
                      <a:prstDash val="solid"/>
                    </a:lnL>
                    <a:lnR w="28575">
                      <a:solidFill>
                        <a:srgbClr val="C00000"/>
                      </a:solidFill>
                      <a:prstDash val="solid"/>
                    </a:lnR>
                    <a:lnT w="28575">
                      <a:solidFill>
                        <a:srgbClr val="C00000"/>
                      </a:solidFill>
                      <a:prstDash val="solid"/>
                    </a:lnT>
                    <a:lnB w="28575">
                      <a:solidFill>
                        <a:srgbClr val="C00000"/>
                      </a:solidFill>
                      <a:prstDash val="solid"/>
                    </a:lnB>
                    <a:solidFill>
                      <a:srgbClr val="F3E9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rgbClr val="C00000"/>
                      </a:solidFill>
                      <a:prstDash val="solid"/>
                    </a:lnR>
                    <a:lnT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9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78765"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70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5080">
                        <a:lnSpc>
                          <a:spcPct val="100000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Естественные 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науки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8890" marB="0">
                    <a:lnL w="28575">
                      <a:solidFill>
                        <a:srgbClr val="C00000"/>
                      </a:solidFill>
                      <a:prstDash val="solid"/>
                    </a:lnL>
                    <a:lnR w="28575">
                      <a:solidFill>
                        <a:srgbClr val="C00000"/>
                      </a:solidFill>
                      <a:prstDash val="solid"/>
                    </a:lnR>
                    <a:lnT w="28575">
                      <a:solidFill>
                        <a:srgbClr val="C00000"/>
                      </a:solidFill>
                      <a:prstDash val="solid"/>
                    </a:lnT>
                    <a:lnB w="28575">
                      <a:solidFill>
                        <a:srgbClr val="C00000"/>
                      </a:solidFill>
                      <a:prstDash val="solid"/>
                    </a:lnB>
                    <a:solidFill>
                      <a:srgbClr val="F3E9E7"/>
                    </a:solidFill>
                  </a:tcPr>
                </a:tc>
                <a:tc>
                  <a:txBody>
                    <a:bodyPr/>
                    <a:lstStyle/>
                    <a:p>
                      <a:pPr marL="5715">
                        <a:lnSpc>
                          <a:spcPts val="2100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Химия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8575">
                      <a:solidFill>
                        <a:srgbClr val="C00000"/>
                      </a:solidFill>
                      <a:prstDash val="soli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C00000"/>
                      </a:solidFill>
                      <a:prstDash val="solid"/>
                    </a:lnT>
                    <a:lnB w="28575">
                      <a:solidFill>
                        <a:srgbClr val="C00000"/>
                      </a:solidFill>
                      <a:prstDash val="solid"/>
                    </a:lnB>
                    <a:solidFill>
                      <a:srgbClr val="F3E9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>
                    <a:lnL w="28575">
                      <a:solidFill>
                        <a:srgbClr val="C00000"/>
                      </a:solidFill>
                      <a:prstDash val="solid"/>
                    </a:lnL>
                    <a:lnR w="28575">
                      <a:solidFill>
                        <a:srgbClr val="C00000"/>
                      </a:solidFill>
                      <a:prstDash val="solid"/>
                    </a:lnR>
                    <a:lnT w="28575">
                      <a:solidFill>
                        <a:srgbClr val="C00000"/>
                      </a:solidFill>
                      <a:prstDash val="solid"/>
                    </a:lnT>
                    <a:lnB w="28575">
                      <a:solidFill>
                        <a:srgbClr val="C00000"/>
                      </a:solidFill>
                      <a:prstDash val="solid"/>
                    </a:lnB>
                    <a:solidFill>
                      <a:srgbClr val="F3E9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rgbClr val="C00000"/>
                      </a:solidFill>
                      <a:prstDash val="solid"/>
                    </a:lnR>
                    <a:lnT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9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7876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8890" marB="0">
                    <a:lnL w="28575">
                      <a:solidFill>
                        <a:srgbClr val="C00000"/>
                      </a:solidFill>
                      <a:prstDash val="solid"/>
                    </a:lnL>
                    <a:lnR w="28575">
                      <a:solidFill>
                        <a:srgbClr val="C00000"/>
                      </a:solidFill>
                      <a:prstDash val="solid"/>
                    </a:lnR>
                    <a:lnT w="28575">
                      <a:solidFill>
                        <a:srgbClr val="C00000"/>
                      </a:solidFill>
                      <a:prstDash val="solid"/>
                    </a:lnT>
                    <a:lnB w="28575">
                      <a:solidFill>
                        <a:srgbClr val="C00000"/>
                      </a:solidFill>
                      <a:prstDash val="solid"/>
                    </a:lnB>
                    <a:solidFill>
                      <a:srgbClr val="F3E9E7"/>
                    </a:solidFill>
                  </a:tcPr>
                </a:tc>
                <a:tc>
                  <a:txBody>
                    <a:bodyPr/>
                    <a:lstStyle/>
                    <a:p>
                      <a:pPr marL="5715">
                        <a:lnSpc>
                          <a:spcPts val="2090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Физика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8575">
                      <a:solidFill>
                        <a:srgbClr val="C00000"/>
                      </a:solidFill>
                      <a:prstDash val="soli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C00000"/>
                      </a:solidFill>
                      <a:prstDash val="solid"/>
                    </a:lnT>
                    <a:lnB w="28575">
                      <a:solidFill>
                        <a:srgbClr val="C00000"/>
                      </a:solidFill>
                      <a:prstDash val="solid"/>
                    </a:lnB>
                    <a:solidFill>
                      <a:srgbClr val="F3E9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>
                    <a:lnL w="28575">
                      <a:solidFill>
                        <a:srgbClr val="C00000"/>
                      </a:solidFill>
                      <a:prstDash val="solid"/>
                    </a:lnL>
                    <a:lnR w="28575">
                      <a:solidFill>
                        <a:srgbClr val="C00000"/>
                      </a:solidFill>
                      <a:prstDash val="solid"/>
                    </a:lnR>
                    <a:lnT w="28575">
                      <a:solidFill>
                        <a:srgbClr val="C00000"/>
                      </a:solidFill>
                      <a:prstDash val="solid"/>
                    </a:lnT>
                    <a:lnB w="28575">
                      <a:solidFill>
                        <a:srgbClr val="C00000"/>
                      </a:solidFill>
                      <a:prstDash val="solid"/>
                    </a:lnB>
                    <a:solidFill>
                      <a:srgbClr val="F3E9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rgbClr val="C00000"/>
                      </a:solidFill>
                      <a:prstDash val="solid"/>
                    </a:lnR>
                    <a:lnT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9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7876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8890" marB="0">
                    <a:lnL w="28575">
                      <a:solidFill>
                        <a:srgbClr val="C00000"/>
                      </a:solidFill>
                      <a:prstDash val="solid"/>
                    </a:lnL>
                    <a:lnR w="28575">
                      <a:solidFill>
                        <a:srgbClr val="C00000"/>
                      </a:solidFill>
                      <a:prstDash val="solid"/>
                    </a:lnR>
                    <a:lnT w="28575">
                      <a:solidFill>
                        <a:srgbClr val="C00000"/>
                      </a:solidFill>
                      <a:prstDash val="solid"/>
                    </a:lnT>
                    <a:lnB w="28575">
                      <a:solidFill>
                        <a:srgbClr val="C00000"/>
                      </a:solidFill>
                      <a:prstDash val="solid"/>
                    </a:lnB>
                    <a:solidFill>
                      <a:srgbClr val="F3E9E7"/>
                    </a:solidFill>
                  </a:tcPr>
                </a:tc>
                <a:tc>
                  <a:txBody>
                    <a:bodyPr/>
                    <a:lstStyle/>
                    <a:p>
                      <a:pPr marL="5715">
                        <a:lnSpc>
                          <a:spcPts val="2090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Биология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8575">
                      <a:solidFill>
                        <a:srgbClr val="C00000"/>
                      </a:solidFill>
                      <a:prstDash val="soli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C00000"/>
                      </a:solidFill>
                      <a:prstDash val="solid"/>
                    </a:lnT>
                    <a:lnB w="28575">
                      <a:solidFill>
                        <a:srgbClr val="C00000"/>
                      </a:solidFill>
                      <a:prstDash val="solid"/>
                    </a:lnB>
                    <a:solidFill>
                      <a:srgbClr val="F3E9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>
                    <a:lnL w="28575">
                      <a:solidFill>
                        <a:srgbClr val="C00000"/>
                      </a:solidFill>
                      <a:prstDash val="solid"/>
                    </a:lnL>
                    <a:lnR w="28575">
                      <a:solidFill>
                        <a:srgbClr val="C00000"/>
                      </a:solidFill>
                      <a:prstDash val="solid"/>
                    </a:lnR>
                    <a:lnT w="28575">
                      <a:solidFill>
                        <a:srgbClr val="C00000"/>
                      </a:solidFill>
                      <a:prstDash val="solid"/>
                    </a:lnT>
                    <a:lnB w="28575">
                      <a:solidFill>
                        <a:srgbClr val="C00000"/>
                      </a:solidFill>
                      <a:prstDash val="solid"/>
                    </a:lnB>
                    <a:solidFill>
                      <a:srgbClr val="F3E9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rgbClr val="C00000"/>
                      </a:solidFill>
                      <a:prstDash val="solid"/>
                    </a:lnR>
                    <a:lnT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9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pc="-25" dirty="0"/>
              <a:t>Проект</a:t>
            </a:r>
            <a:r>
              <a:rPr spc="-155" dirty="0"/>
              <a:t> </a:t>
            </a:r>
            <a:r>
              <a:rPr spc="-25" dirty="0"/>
              <a:t>учебного </a:t>
            </a:r>
            <a:r>
              <a:rPr spc="-10" dirty="0"/>
              <a:t>плана</a:t>
            </a:r>
          </a:p>
          <a:p>
            <a:pPr marL="12700" marR="285115">
              <a:lnSpc>
                <a:spcPct val="100000"/>
              </a:lnSpc>
              <a:spcBef>
                <a:spcPts val="5"/>
              </a:spcBef>
              <a:tabLst>
                <a:tab pos="1669414" algn="l"/>
              </a:tabLst>
            </a:pPr>
            <a:r>
              <a:rPr spc="-30" dirty="0"/>
              <a:t>10-</a:t>
            </a:r>
            <a:r>
              <a:rPr spc="-25" dirty="0"/>
              <a:t>11</a:t>
            </a:r>
            <a:r>
              <a:rPr dirty="0"/>
              <a:t>	</a:t>
            </a:r>
            <a:r>
              <a:rPr spc="-35" dirty="0"/>
              <a:t>класса </a:t>
            </a:r>
            <a:r>
              <a:rPr spc="-10" dirty="0"/>
              <a:t>(Советская)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0" y="3483864"/>
            <a:ext cx="2929890" cy="1007110"/>
            <a:chOff x="0" y="3483864"/>
            <a:chExt cx="2929890" cy="100711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3483864"/>
              <a:ext cx="980694" cy="64084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14172" y="3483864"/>
              <a:ext cx="459485" cy="64084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07136" y="3483864"/>
              <a:ext cx="1707642" cy="64084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3849624"/>
              <a:ext cx="2929890" cy="640842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169570" y="3545585"/>
            <a:ext cx="282892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1115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E10512"/>
                </a:solidFill>
                <a:latin typeface="Calibri"/>
                <a:cs typeface="Calibri"/>
              </a:rPr>
              <a:t>202</a:t>
            </a:r>
            <a:r>
              <a:rPr lang="ru-RU" sz="2400" b="1" spc="-10" dirty="0">
                <a:solidFill>
                  <a:srgbClr val="E10512"/>
                </a:solidFill>
                <a:latin typeface="Calibri"/>
                <a:cs typeface="Calibri"/>
              </a:rPr>
              <a:t>6</a:t>
            </a:r>
            <a:r>
              <a:rPr sz="2400" b="1" spc="-10" dirty="0">
                <a:solidFill>
                  <a:srgbClr val="E10512"/>
                </a:solidFill>
                <a:latin typeface="Calibri"/>
                <a:cs typeface="Calibri"/>
              </a:rPr>
              <a:t>-</a:t>
            </a:r>
            <a:r>
              <a:rPr sz="2400" b="1" dirty="0">
                <a:solidFill>
                  <a:srgbClr val="E10512"/>
                </a:solidFill>
                <a:latin typeface="Calibri"/>
                <a:cs typeface="Calibri"/>
              </a:rPr>
              <a:t>202</a:t>
            </a:r>
            <a:r>
              <a:rPr lang="ru-RU" sz="2400" b="1" dirty="0">
                <a:solidFill>
                  <a:srgbClr val="E10512"/>
                </a:solidFill>
                <a:latin typeface="Calibri"/>
                <a:cs typeface="Calibri"/>
              </a:rPr>
              <a:t>8</a:t>
            </a:r>
            <a:r>
              <a:rPr sz="2400" b="1" dirty="0">
                <a:solidFill>
                  <a:srgbClr val="E10512"/>
                </a:solidFill>
                <a:latin typeface="Calibri"/>
                <a:cs typeface="Calibri"/>
              </a:rPr>
              <a:t> </a:t>
            </a:r>
            <a:r>
              <a:rPr sz="2400" b="1" spc="-20" dirty="0">
                <a:solidFill>
                  <a:srgbClr val="E10512"/>
                </a:solidFill>
                <a:latin typeface="Calibri"/>
                <a:cs typeface="Calibri"/>
              </a:rPr>
              <a:t>годы </a:t>
            </a:r>
            <a:r>
              <a:rPr sz="2400" b="1" dirty="0">
                <a:solidFill>
                  <a:srgbClr val="E10512"/>
                </a:solidFill>
                <a:latin typeface="Calibri"/>
                <a:cs typeface="Calibri"/>
              </a:rPr>
              <a:t>Класс</a:t>
            </a:r>
            <a:r>
              <a:rPr sz="2400" b="1" spc="-50" dirty="0">
                <a:solidFill>
                  <a:srgbClr val="E10512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E10512"/>
                </a:solidFill>
                <a:latin typeface="Calibri"/>
                <a:cs typeface="Calibri"/>
              </a:rPr>
              <a:t>социального</a:t>
            </a:r>
            <a:endParaRPr sz="24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400" b="1" spc="-10" dirty="0">
                <a:solidFill>
                  <a:srgbClr val="E10512"/>
                </a:solidFill>
                <a:latin typeface="Calibri"/>
                <a:cs typeface="Calibri"/>
              </a:rPr>
              <a:t>направления</a:t>
            </a:r>
            <a:r>
              <a:rPr sz="2400" b="1" spc="-55" dirty="0">
                <a:solidFill>
                  <a:srgbClr val="E10512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E10512"/>
                </a:solidFill>
                <a:latin typeface="Calibri"/>
                <a:cs typeface="Calibri"/>
              </a:rPr>
              <a:t>первых</a:t>
            </a:r>
            <a:endParaRPr sz="2400" dirty="0">
              <a:latin typeface="Calibri"/>
              <a:cs typeface="Calibri"/>
            </a:endParaRPr>
          </a:p>
        </p:txBody>
      </p:sp>
      <p:pic>
        <p:nvPicPr>
          <p:cNvPr id="9" name="object 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0" y="4215384"/>
            <a:ext cx="3167634" cy="640842"/>
          </a:xfrm>
          <a:prstGeom prst="rect">
            <a:avLst/>
          </a:prstGeom>
        </p:spPr>
      </p:pic>
      <p:grpSp>
        <p:nvGrpSpPr>
          <p:cNvPr id="10" name="object 10"/>
          <p:cNvGrpSpPr/>
          <p:nvPr/>
        </p:nvGrpSpPr>
        <p:grpSpPr>
          <a:xfrm>
            <a:off x="1082039" y="5055108"/>
            <a:ext cx="1560830" cy="1259205"/>
            <a:chOff x="1082039" y="5055108"/>
            <a:chExt cx="1560830" cy="1259205"/>
          </a:xfrm>
        </p:grpSpPr>
        <p:sp>
          <p:nvSpPr>
            <p:cNvPr id="11" name="object 11"/>
            <p:cNvSpPr/>
            <p:nvPr/>
          </p:nvSpPr>
          <p:spPr>
            <a:xfrm>
              <a:off x="1082039" y="5055108"/>
              <a:ext cx="1560830" cy="259079"/>
            </a:xfrm>
            <a:custGeom>
              <a:avLst/>
              <a:gdLst/>
              <a:ahLst/>
              <a:cxnLst/>
              <a:rect l="l" t="t" r="r" b="b"/>
              <a:pathLst>
                <a:path w="1560830" h="259079">
                  <a:moveTo>
                    <a:pt x="1410080" y="0"/>
                  </a:moveTo>
                  <a:lnTo>
                    <a:pt x="150494" y="0"/>
                  </a:lnTo>
                  <a:lnTo>
                    <a:pt x="0" y="259080"/>
                  </a:lnTo>
                  <a:lnTo>
                    <a:pt x="1560576" y="259080"/>
                  </a:lnTo>
                  <a:lnTo>
                    <a:pt x="1410080" y="0"/>
                  </a:lnTo>
                  <a:close/>
                </a:path>
              </a:pathLst>
            </a:custGeom>
            <a:solidFill>
              <a:srgbClr val="0725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232915" y="5055108"/>
              <a:ext cx="1259205" cy="1259205"/>
            </a:xfrm>
            <a:custGeom>
              <a:avLst/>
              <a:gdLst/>
              <a:ahLst/>
              <a:cxnLst/>
              <a:rect l="l" t="t" r="r" b="b"/>
              <a:pathLst>
                <a:path w="1259205" h="1259204">
                  <a:moveTo>
                    <a:pt x="1258823" y="0"/>
                  </a:moveTo>
                  <a:lnTo>
                    <a:pt x="0" y="0"/>
                  </a:lnTo>
                  <a:lnTo>
                    <a:pt x="0" y="629412"/>
                  </a:lnTo>
                  <a:lnTo>
                    <a:pt x="1726" y="676385"/>
                  </a:lnTo>
                  <a:lnTo>
                    <a:pt x="6824" y="722421"/>
                  </a:lnTo>
                  <a:lnTo>
                    <a:pt x="15173" y="767397"/>
                  </a:lnTo>
                  <a:lnTo>
                    <a:pt x="26649" y="811193"/>
                  </a:lnTo>
                  <a:lnTo>
                    <a:pt x="41133" y="853686"/>
                  </a:lnTo>
                  <a:lnTo>
                    <a:pt x="58501" y="894754"/>
                  </a:lnTo>
                  <a:lnTo>
                    <a:pt x="78633" y="934277"/>
                  </a:lnTo>
                  <a:lnTo>
                    <a:pt x="101406" y="972132"/>
                  </a:lnTo>
                  <a:lnTo>
                    <a:pt x="126698" y="1008197"/>
                  </a:lnTo>
                  <a:lnTo>
                    <a:pt x="154389" y="1042351"/>
                  </a:lnTo>
                  <a:lnTo>
                    <a:pt x="184356" y="1074472"/>
                  </a:lnTo>
                  <a:lnTo>
                    <a:pt x="216477" y="1104438"/>
                  </a:lnTo>
                  <a:lnTo>
                    <a:pt x="250632" y="1132128"/>
                  </a:lnTo>
                  <a:lnTo>
                    <a:pt x="286697" y="1157421"/>
                  </a:lnTo>
                  <a:lnTo>
                    <a:pt x="324552" y="1180193"/>
                  </a:lnTo>
                  <a:lnTo>
                    <a:pt x="364074" y="1200324"/>
                  </a:lnTo>
                  <a:lnTo>
                    <a:pt x="405142" y="1217692"/>
                  </a:lnTo>
                  <a:lnTo>
                    <a:pt x="447635" y="1232175"/>
                  </a:lnTo>
                  <a:lnTo>
                    <a:pt x="491430" y="1243651"/>
                  </a:lnTo>
                  <a:lnTo>
                    <a:pt x="536405" y="1251999"/>
                  </a:lnTo>
                  <a:lnTo>
                    <a:pt x="582440" y="1257097"/>
                  </a:lnTo>
                  <a:lnTo>
                    <a:pt x="629411" y="1258824"/>
                  </a:lnTo>
                  <a:lnTo>
                    <a:pt x="676383" y="1257097"/>
                  </a:lnTo>
                  <a:lnTo>
                    <a:pt x="722418" y="1251999"/>
                  </a:lnTo>
                  <a:lnTo>
                    <a:pt x="767393" y="1243651"/>
                  </a:lnTo>
                  <a:lnTo>
                    <a:pt x="811188" y="1232175"/>
                  </a:lnTo>
                  <a:lnTo>
                    <a:pt x="853681" y="1217692"/>
                  </a:lnTo>
                  <a:lnTo>
                    <a:pt x="894749" y="1200324"/>
                  </a:lnTo>
                  <a:lnTo>
                    <a:pt x="934271" y="1180193"/>
                  </a:lnTo>
                  <a:lnTo>
                    <a:pt x="972126" y="1157421"/>
                  </a:lnTo>
                  <a:lnTo>
                    <a:pt x="1008191" y="1132128"/>
                  </a:lnTo>
                  <a:lnTo>
                    <a:pt x="1042346" y="1104438"/>
                  </a:lnTo>
                  <a:lnTo>
                    <a:pt x="1074467" y="1074472"/>
                  </a:lnTo>
                  <a:lnTo>
                    <a:pt x="1104434" y="1042351"/>
                  </a:lnTo>
                  <a:lnTo>
                    <a:pt x="1132125" y="1008197"/>
                  </a:lnTo>
                  <a:lnTo>
                    <a:pt x="1157417" y="972132"/>
                  </a:lnTo>
                  <a:lnTo>
                    <a:pt x="1180190" y="934277"/>
                  </a:lnTo>
                  <a:lnTo>
                    <a:pt x="1200322" y="894754"/>
                  </a:lnTo>
                  <a:lnTo>
                    <a:pt x="1217690" y="853686"/>
                  </a:lnTo>
                  <a:lnTo>
                    <a:pt x="1232174" y="811193"/>
                  </a:lnTo>
                  <a:lnTo>
                    <a:pt x="1243650" y="767397"/>
                  </a:lnTo>
                  <a:lnTo>
                    <a:pt x="1251999" y="722421"/>
                  </a:lnTo>
                  <a:lnTo>
                    <a:pt x="1257097" y="676385"/>
                  </a:lnTo>
                  <a:lnTo>
                    <a:pt x="1258823" y="629412"/>
                  </a:lnTo>
                  <a:lnTo>
                    <a:pt x="1258823" y="0"/>
                  </a:lnTo>
                  <a:close/>
                </a:path>
              </a:pathLst>
            </a:custGeom>
            <a:solidFill>
              <a:srgbClr val="E1051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405127" y="5227320"/>
              <a:ext cx="913130" cy="913130"/>
            </a:xfrm>
            <a:custGeom>
              <a:avLst/>
              <a:gdLst/>
              <a:ahLst/>
              <a:cxnLst/>
              <a:rect l="l" t="t" r="r" b="b"/>
              <a:pathLst>
                <a:path w="913130" h="913129">
                  <a:moveTo>
                    <a:pt x="456438" y="0"/>
                  </a:moveTo>
                  <a:lnTo>
                    <a:pt x="409768" y="2356"/>
                  </a:lnTo>
                  <a:lnTo>
                    <a:pt x="364446" y="9272"/>
                  </a:lnTo>
                  <a:lnTo>
                    <a:pt x="320703" y="20519"/>
                  </a:lnTo>
                  <a:lnTo>
                    <a:pt x="278766" y="35867"/>
                  </a:lnTo>
                  <a:lnTo>
                    <a:pt x="238867" y="55087"/>
                  </a:lnTo>
                  <a:lnTo>
                    <a:pt x="201234" y="77949"/>
                  </a:lnTo>
                  <a:lnTo>
                    <a:pt x="166096" y="104224"/>
                  </a:lnTo>
                  <a:lnTo>
                    <a:pt x="133683" y="133683"/>
                  </a:lnTo>
                  <a:lnTo>
                    <a:pt x="104224" y="166096"/>
                  </a:lnTo>
                  <a:lnTo>
                    <a:pt x="77949" y="201234"/>
                  </a:lnTo>
                  <a:lnTo>
                    <a:pt x="55087" y="238867"/>
                  </a:lnTo>
                  <a:lnTo>
                    <a:pt x="35867" y="278766"/>
                  </a:lnTo>
                  <a:lnTo>
                    <a:pt x="20519" y="320703"/>
                  </a:lnTo>
                  <a:lnTo>
                    <a:pt x="9272" y="364446"/>
                  </a:lnTo>
                  <a:lnTo>
                    <a:pt x="2356" y="409768"/>
                  </a:lnTo>
                  <a:lnTo>
                    <a:pt x="0" y="456437"/>
                  </a:lnTo>
                  <a:lnTo>
                    <a:pt x="2356" y="503105"/>
                  </a:lnTo>
                  <a:lnTo>
                    <a:pt x="9272" y="548425"/>
                  </a:lnTo>
                  <a:lnTo>
                    <a:pt x="20519" y="592168"/>
                  </a:lnTo>
                  <a:lnTo>
                    <a:pt x="35867" y="634103"/>
                  </a:lnTo>
                  <a:lnTo>
                    <a:pt x="55087" y="674002"/>
                  </a:lnTo>
                  <a:lnTo>
                    <a:pt x="77949" y="711636"/>
                  </a:lnTo>
                  <a:lnTo>
                    <a:pt x="104224" y="746774"/>
                  </a:lnTo>
                  <a:lnTo>
                    <a:pt x="133683" y="779187"/>
                  </a:lnTo>
                  <a:lnTo>
                    <a:pt x="166096" y="808647"/>
                  </a:lnTo>
                  <a:lnTo>
                    <a:pt x="201234" y="834923"/>
                  </a:lnTo>
                  <a:lnTo>
                    <a:pt x="238867" y="857786"/>
                  </a:lnTo>
                  <a:lnTo>
                    <a:pt x="278766" y="877006"/>
                  </a:lnTo>
                  <a:lnTo>
                    <a:pt x="320703" y="892355"/>
                  </a:lnTo>
                  <a:lnTo>
                    <a:pt x="364446" y="903602"/>
                  </a:lnTo>
                  <a:lnTo>
                    <a:pt x="409768" y="910519"/>
                  </a:lnTo>
                  <a:lnTo>
                    <a:pt x="456438" y="912875"/>
                  </a:lnTo>
                  <a:lnTo>
                    <a:pt x="503107" y="910519"/>
                  </a:lnTo>
                  <a:lnTo>
                    <a:pt x="548429" y="903602"/>
                  </a:lnTo>
                  <a:lnTo>
                    <a:pt x="592172" y="892355"/>
                  </a:lnTo>
                  <a:lnTo>
                    <a:pt x="634109" y="877006"/>
                  </a:lnTo>
                  <a:lnTo>
                    <a:pt x="674008" y="857786"/>
                  </a:lnTo>
                  <a:lnTo>
                    <a:pt x="711641" y="834923"/>
                  </a:lnTo>
                  <a:lnTo>
                    <a:pt x="746779" y="808647"/>
                  </a:lnTo>
                  <a:lnTo>
                    <a:pt x="779192" y="779187"/>
                  </a:lnTo>
                  <a:lnTo>
                    <a:pt x="808651" y="746774"/>
                  </a:lnTo>
                  <a:lnTo>
                    <a:pt x="834926" y="711636"/>
                  </a:lnTo>
                  <a:lnTo>
                    <a:pt x="857788" y="674002"/>
                  </a:lnTo>
                  <a:lnTo>
                    <a:pt x="877008" y="634103"/>
                  </a:lnTo>
                  <a:lnTo>
                    <a:pt x="892356" y="592168"/>
                  </a:lnTo>
                  <a:lnTo>
                    <a:pt x="903603" y="548425"/>
                  </a:lnTo>
                  <a:lnTo>
                    <a:pt x="910519" y="503105"/>
                  </a:lnTo>
                  <a:lnTo>
                    <a:pt x="912876" y="456437"/>
                  </a:lnTo>
                  <a:lnTo>
                    <a:pt x="910519" y="409768"/>
                  </a:lnTo>
                  <a:lnTo>
                    <a:pt x="903603" y="364446"/>
                  </a:lnTo>
                  <a:lnTo>
                    <a:pt x="892356" y="320703"/>
                  </a:lnTo>
                  <a:lnTo>
                    <a:pt x="877008" y="278766"/>
                  </a:lnTo>
                  <a:lnTo>
                    <a:pt x="857788" y="238867"/>
                  </a:lnTo>
                  <a:lnTo>
                    <a:pt x="834926" y="201234"/>
                  </a:lnTo>
                  <a:lnTo>
                    <a:pt x="808651" y="166096"/>
                  </a:lnTo>
                  <a:lnTo>
                    <a:pt x="779192" y="133683"/>
                  </a:lnTo>
                  <a:lnTo>
                    <a:pt x="746779" y="104224"/>
                  </a:lnTo>
                  <a:lnTo>
                    <a:pt x="711641" y="77949"/>
                  </a:lnTo>
                  <a:lnTo>
                    <a:pt x="674008" y="55087"/>
                  </a:lnTo>
                  <a:lnTo>
                    <a:pt x="634109" y="35867"/>
                  </a:lnTo>
                  <a:lnTo>
                    <a:pt x="592172" y="20519"/>
                  </a:lnTo>
                  <a:lnTo>
                    <a:pt x="548429" y="9272"/>
                  </a:lnTo>
                  <a:lnTo>
                    <a:pt x="503107" y="2356"/>
                  </a:lnTo>
                  <a:lnTo>
                    <a:pt x="45643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466087" y="5321808"/>
              <a:ext cx="792480" cy="829056"/>
            </a:xfrm>
            <a:prstGeom prst="rect">
              <a:avLst/>
            </a:prstGeom>
          </p:spPr>
        </p:pic>
      </p:grpSp>
      <p:pic>
        <p:nvPicPr>
          <p:cNvPr id="15" name="object 15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239011" y="1275588"/>
            <a:ext cx="794004" cy="830580"/>
          </a:xfrm>
          <a:prstGeom prst="rect">
            <a:avLst/>
          </a:prstGeom>
        </p:spPr>
      </p:pic>
      <p:graphicFrame>
        <p:nvGraphicFramePr>
          <p:cNvPr id="16" name="object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921890"/>
              </p:ext>
            </p:extLst>
          </p:nvPr>
        </p:nvGraphicFramePr>
        <p:xfrm>
          <a:off x="3500958" y="900303"/>
          <a:ext cx="8545006" cy="442150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312501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51499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1485303197"/>
                    </a:ext>
                  </a:extLst>
                </a:gridCol>
                <a:gridCol w="914401">
                  <a:extLst>
                    <a:ext uri="{9D8B030D-6E8A-4147-A177-3AD203B41FA5}">
                      <a16:colId xmlns:a16="http://schemas.microsoft.com/office/drawing/2014/main" val="3314245782"/>
                    </a:ext>
                  </a:extLst>
                </a:gridCol>
              </a:tblGrid>
              <a:tr h="278765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140"/>
                        </a:spcBef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 marL="322580">
                        <a:lnSpc>
                          <a:spcPct val="100000"/>
                        </a:lnSpc>
                      </a:pPr>
                      <a:r>
                        <a:rPr sz="1800" b="1" spc="-10" dirty="0">
                          <a:latin typeface="Calibri"/>
                          <a:cs typeface="Calibri"/>
                        </a:rPr>
                        <a:t>Предметные</a:t>
                      </a:r>
                      <a:r>
                        <a:rPr sz="1800" b="1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latin typeface="Calibri"/>
                          <a:cs typeface="Calibri"/>
                        </a:rPr>
                        <a:t>области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144780" marB="0">
                    <a:lnL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9E7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140"/>
                        </a:spcBef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 marL="891540">
                        <a:lnSpc>
                          <a:spcPct val="100000"/>
                        </a:lnSpc>
                      </a:pPr>
                      <a:r>
                        <a:rPr sz="1800" b="1" dirty="0">
                          <a:latin typeface="Calibri"/>
                          <a:cs typeface="Calibri"/>
                        </a:rPr>
                        <a:t>Учебные</a:t>
                      </a:r>
                      <a:r>
                        <a:rPr sz="1800" b="1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latin typeface="Calibri"/>
                          <a:cs typeface="Calibri"/>
                        </a:rPr>
                        <a:t>предметы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144780" marB="0">
                    <a:lnL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9E7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663575" marR="320040" indent="-332740" defTabSz="914400" eaLnBrk="1" fontAlgn="auto" latinLnBrk="0" hangingPunct="1">
                        <a:lnSpc>
                          <a:spcPts val="216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800" b="1" spc="-25" dirty="0">
                          <a:latin typeface="+mn-lt"/>
                          <a:cs typeface="Calibri"/>
                        </a:rPr>
                        <a:t>Кол-</a:t>
                      </a:r>
                      <a:r>
                        <a:rPr lang="ru-RU" sz="1800" b="1" dirty="0">
                          <a:latin typeface="+mn-lt"/>
                          <a:cs typeface="Calibri"/>
                        </a:rPr>
                        <a:t>во</a:t>
                      </a:r>
                      <a:r>
                        <a:rPr lang="ru-RU" sz="1800" b="1" spc="-5" dirty="0">
                          <a:latin typeface="+mn-lt"/>
                          <a:cs typeface="Calibri"/>
                        </a:rPr>
                        <a:t> </a:t>
                      </a:r>
                      <a:r>
                        <a:rPr lang="ru-RU" sz="1800" b="1" dirty="0">
                          <a:latin typeface="+mn-lt"/>
                          <a:cs typeface="Calibri"/>
                        </a:rPr>
                        <a:t>часов</a:t>
                      </a:r>
                      <a:r>
                        <a:rPr lang="ru-RU" sz="1800" b="1" spc="-5" dirty="0">
                          <a:latin typeface="+mn-lt"/>
                          <a:cs typeface="Calibri"/>
                        </a:rPr>
                        <a:t> </a:t>
                      </a:r>
                      <a:r>
                        <a:rPr lang="ru-RU" sz="1800" b="1" dirty="0">
                          <a:latin typeface="+mn-lt"/>
                          <a:cs typeface="Calibri"/>
                        </a:rPr>
                        <a:t>в</a:t>
                      </a:r>
                      <a:r>
                        <a:rPr lang="ru-RU" sz="1800" b="1" spc="15" dirty="0">
                          <a:latin typeface="+mn-lt"/>
                          <a:cs typeface="Calibri"/>
                        </a:rPr>
                        <a:t> </a:t>
                      </a:r>
                      <a:r>
                        <a:rPr lang="ru-RU" sz="1800" b="1" spc="-10" dirty="0">
                          <a:latin typeface="+mn-lt"/>
                          <a:cs typeface="Calibri"/>
                        </a:rPr>
                        <a:t>неделю</a:t>
                      </a:r>
                      <a:endParaRPr lang="ru-RU" sz="1800" dirty="0">
                        <a:latin typeface="+mn-lt"/>
                        <a:cs typeface="Calibri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9E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9159579"/>
                  </a:ext>
                </a:extLst>
              </a:tr>
              <a:tr h="27876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44780" marB="0">
                    <a:lnL w="28575">
                      <a:solidFill>
                        <a:srgbClr val="C00000"/>
                      </a:solidFill>
                      <a:prstDash val="solid"/>
                    </a:lnL>
                    <a:lnR w="28575">
                      <a:solidFill>
                        <a:srgbClr val="C00000"/>
                      </a:solidFill>
                      <a:prstDash val="solid"/>
                    </a:lnR>
                    <a:lnT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C00000"/>
                      </a:solidFill>
                      <a:prstDash val="solid"/>
                    </a:lnB>
                    <a:solidFill>
                      <a:srgbClr val="F3E9E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44780" marB="0"/>
                </a:tc>
                <a:tc>
                  <a:txBody>
                    <a:bodyPr/>
                    <a:lstStyle/>
                    <a:p>
                      <a:pPr marL="18415">
                        <a:lnSpc>
                          <a:spcPts val="2080"/>
                        </a:lnSpc>
                      </a:pPr>
                      <a:r>
                        <a:rPr sz="1800" b="1" dirty="0">
                          <a:latin typeface="Calibri"/>
                          <a:cs typeface="Calibri"/>
                        </a:rPr>
                        <a:t>10.1</a:t>
                      </a:r>
                      <a:r>
                        <a:rPr sz="1800" b="1" spc="-10" dirty="0">
                          <a:latin typeface="Calibri"/>
                          <a:cs typeface="Calibri"/>
                        </a:rPr>
                        <a:t> класс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9E7"/>
                    </a:solidFill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ts val="2080"/>
                        </a:lnSpc>
                      </a:pPr>
                      <a:r>
                        <a:rPr sz="1800" b="1" dirty="0">
                          <a:latin typeface="Calibri"/>
                          <a:cs typeface="Calibri"/>
                        </a:rPr>
                        <a:t>11.1</a:t>
                      </a:r>
                      <a:r>
                        <a:rPr sz="1800" b="1" spc="-10" dirty="0">
                          <a:latin typeface="Calibri"/>
                          <a:cs typeface="Calibri"/>
                        </a:rPr>
                        <a:t> класс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 anchor="ctr">
                    <a:lnL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9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17279679"/>
                  </a:ext>
                </a:extLst>
              </a:tr>
              <a:tr h="278765">
                <a:tc gridSpan="4">
                  <a:txBody>
                    <a:bodyPr/>
                    <a:lstStyle/>
                    <a:p>
                      <a:pPr marL="3204210">
                        <a:lnSpc>
                          <a:spcPts val="2095"/>
                        </a:lnSpc>
                      </a:pP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8575">
                      <a:solidFill>
                        <a:srgbClr val="C00000"/>
                      </a:solidFill>
                      <a:prstDash val="solid"/>
                    </a:lnL>
                    <a:lnR w="28575">
                      <a:solidFill>
                        <a:srgbClr val="C00000"/>
                      </a:solidFill>
                      <a:prstDash val="solid"/>
                    </a:lnR>
                    <a:lnT w="28575" cap="flat" cmpd="sng" algn="ctr">
                      <a:solidFill>
                        <a:schemeClr val="accent2">
                          <a:lumMod val="7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C00000"/>
                      </a:solidFill>
                      <a:prstDash val="solid"/>
                    </a:lnB>
                    <a:solidFill>
                      <a:srgbClr val="F3E9E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702242365"/>
                  </a:ext>
                </a:extLst>
              </a:tr>
              <a:tr h="278765">
                <a:tc gridSpan="4">
                  <a:txBody>
                    <a:bodyPr/>
                    <a:lstStyle/>
                    <a:p>
                      <a:pPr marL="3204210">
                        <a:lnSpc>
                          <a:spcPts val="2095"/>
                        </a:lnSpc>
                      </a:pPr>
                      <a:r>
                        <a:rPr sz="1800" b="1" dirty="0">
                          <a:latin typeface="Calibri"/>
                          <a:cs typeface="Calibri"/>
                        </a:rPr>
                        <a:t>1.</a:t>
                      </a:r>
                      <a:r>
                        <a:rPr sz="18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latin typeface="Calibri"/>
                          <a:cs typeface="Calibri"/>
                        </a:rPr>
                        <a:t>Обязательная</a:t>
                      </a:r>
                      <a:r>
                        <a:rPr sz="18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latin typeface="Calibri"/>
                          <a:cs typeface="Calibri"/>
                        </a:rPr>
                        <a:t>часть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8575">
                      <a:solidFill>
                        <a:srgbClr val="C00000"/>
                      </a:solidFill>
                      <a:prstDash val="solid"/>
                    </a:lnL>
                    <a:lnR w="28575">
                      <a:solidFill>
                        <a:srgbClr val="C00000"/>
                      </a:solidFill>
                      <a:prstDash val="solid"/>
                    </a:lnR>
                    <a:lnT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C00000"/>
                      </a:solidFill>
                      <a:prstDash val="solid"/>
                    </a:lnB>
                    <a:solidFill>
                      <a:srgbClr val="F3E9E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53720">
                <a:tc>
                  <a:txBody>
                    <a:bodyPr/>
                    <a:lstStyle/>
                    <a:p>
                      <a:pPr marL="5080">
                        <a:lnSpc>
                          <a:spcPts val="2095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Основы</a:t>
                      </a:r>
                      <a:r>
                        <a:rPr sz="18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безопасности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 и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5080">
                        <a:lnSpc>
                          <a:spcPct val="10000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защиты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Родины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8575">
                      <a:solidFill>
                        <a:srgbClr val="C00000"/>
                      </a:solidFill>
                      <a:prstDash val="solid"/>
                    </a:lnL>
                    <a:lnR w="28575">
                      <a:solidFill>
                        <a:srgbClr val="C00000"/>
                      </a:solidFill>
                      <a:prstDash val="solid"/>
                    </a:lnR>
                    <a:lnT w="28575">
                      <a:solidFill>
                        <a:srgbClr val="C00000"/>
                      </a:solidFill>
                      <a:prstDash val="solid"/>
                    </a:lnT>
                    <a:lnB w="28575">
                      <a:solidFill>
                        <a:srgbClr val="C00000"/>
                      </a:solidFill>
                      <a:prstDash val="solid"/>
                    </a:lnB>
                    <a:solidFill>
                      <a:srgbClr val="F3E9E7"/>
                    </a:solidFill>
                  </a:tcPr>
                </a:tc>
                <a:tc>
                  <a:txBody>
                    <a:bodyPr/>
                    <a:lstStyle/>
                    <a:p>
                      <a:pPr marL="5715">
                        <a:lnSpc>
                          <a:spcPts val="2095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Основы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безопасности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защиты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5715">
                        <a:lnSpc>
                          <a:spcPct val="100000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Родины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8575">
                      <a:solidFill>
                        <a:srgbClr val="C00000"/>
                      </a:solidFill>
                      <a:prstDash val="solid"/>
                    </a:lnL>
                    <a:lnR w="28575">
                      <a:solidFill>
                        <a:srgbClr val="C00000"/>
                      </a:solidFill>
                      <a:prstDash val="solid"/>
                    </a:lnR>
                    <a:lnT w="28575">
                      <a:solidFill>
                        <a:srgbClr val="C00000"/>
                      </a:solidFill>
                      <a:prstDash val="solid"/>
                    </a:lnT>
                    <a:lnB w="28575">
                      <a:solidFill>
                        <a:srgbClr val="C00000"/>
                      </a:solidFill>
                      <a:prstDash val="solid"/>
                    </a:lnB>
                    <a:solidFill>
                      <a:srgbClr val="F3E9E7"/>
                    </a:solidFill>
                  </a:tcPr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ct val="100000"/>
                        </a:lnSpc>
                        <a:spcBef>
                          <a:spcPts val="1015"/>
                        </a:spcBef>
                      </a:pPr>
                      <a:r>
                        <a:rPr sz="1800" spc="-50" dirty="0">
                          <a:latin typeface="Calibri"/>
                          <a:cs typeface="Calibri"/>
                        </a:rPr>
                        <a:t>1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128905" marB="0">
                    <a:lnL w="28575">
                      <a:solidFill>
                        <a:srgbClr val="C00000"/>
                      </a:solidFill>
                      <a:prstDash val="solid"/>
                    </a:lnL>
                    <a:lnR w="28575">
                      <a:solidFill>
                        <a:srgbClr val="C00000"/>
                      </a:solidFill>
                      <a:prstDash val="solid"/>
                    </a:lnR>
                    <a:lnT w="28575">
                      <a:solidFill>
                        <a:srgbClr val="C00000"/>
                      </a:solidFill>
                      <a:prstDash val="solid"/>
                    </a:lnT>
                    <a:lnB w="28575">
                      <a:solidFill>
                        <a:srgbClr val="C00000"/>
                      </a:solidFill>
                      <a:prstDash val="solid"/>
                    </a:lnB>
                    <a:solidFill>
                      <a:srgbClr val="F3E9E7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000"/>
                        </a:spcBef>
                      </a:pPr>
                      <a:r>
                        <a:rPr sz="1800" spc="-50" dirty="0">
                          <a:latin typeface="Calibri"/>
                          <a:cs typeface="Calibri"/>
                        </a:rPr>
                        <a:t>1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127000" marB="0">
                    <a:lnL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rgbClr val="C00000"/>
                      </a:solidFill>
                      <a:prstDash val="solid"/>
                    </a:lnR>
                    <a:lnT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9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8765">
                <a:tc>
                  <a:txBody>
                    <a:bodyPr/>
                    <a:lstStyle/>
                    <a:p>
                      <a:pPr marL="5080">
                        <a:lnSpc>
                          <a:spcPts val="2095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Физическая</a:t>
                      </a:r>
                      <a:r>
                        <a:rPr sz="1800" spc="-10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культура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8575">
                      <a:solidFill>
                        <a:srgbClr val="C00000"/>
                      </a:solidFill>
                      <a:prstDash val="solid"/>
                    </a:lnL>
                    <a:lnR w="28575">
                      <a:solidFill>
                        <a:srgbClr val="C00000"/>
                      </a:solidFill>
                      <a:prstDash val="solid"/>
                    </a:lnR>
                    <a:lnT w="28575">
                      <a:solidFill>
                        <a:srgbClr val="C00000"/>
                      </a:solidFill>
                      <a:prstDash val="solid"/>
                    </a:lnT>
                    <a:lnB w="28575">
                      <a:solidFill>
                        <a:srgbClr val="C00000"/>
                      </a:solidFill>
                      <a:prstDash val="solid"/>
                    </a:lnB>
                    <a:solidFill>
                      <a:srgbClr val="F3E9E7"/>
                    </a:solidFill>
                  </a:tcPr>
                </a:tc>
                <a:tc>
                  <a:txBody>
                    <a:bodyPr/>
                    <a:lstStyle/>
                    <a:p>
                      <a:pPr marL="5715">
                        <a:lnSpc>
                          <a:spcPts val="2095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Физическая</a:t>
                      </a:r>
                      <a:r>
                        <a:rPr sz="1800" spc="-10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культура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8575">
                      <a:solidFill>
                        <a:srgbClr val="C00000"/>
                      </a:solidFill>
                      <a:prstDash val="solid"/>
                    </a:lnL>
                    <a:lnR w="28575">
                      <a:solidFill>
                        <a:srgbClr val="C00000"/>
                      </a:solidFill>
                      <a:prstDash val="solid"/>
                    </a:lnR>
                    <a:lnT w="28575">
                      <a:solidFill>
                        <a:srgbClr val="C00000"/>
                      </a:solidFill>
                      <a:prstDash val="solid"/>
                    </a:lnT>
                    <a:lnB w="28575">
                      <a:solidFill>
                        <a:srgbClr val="C00000"/>
                      </a:solidFill>
                      <a:prstDash val="solid"/>
                    </a:lnB>
                    <a:solidFill>
                      <a:srgbClr val="F3E9E7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2095"/>
                        </a:lnSpc>
                      </a:pPr>
                      <a:r>
                        <a:rPr lang="ru-RU" sz="1800" spc="-20" dirty="0">
                          <a:latin typeface="Calibri"/>
                          <a:cs typeface="Calibri"/>
                        </a:rPr>
                        <a:t>1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8575">
                      <a:solidFill>
                        <a:srgbClr val="C00000"/>
                      </a:solidFill>
                      <a:prstDash val="solid"/>
                    </a:lnL>
                    <a:lnR w="28575">
                      <a:solidFill>
                        <a:srgbClr val="C00000"/>
                      </a:solidFill>
                      <a:prstDash val="solid"/>
                    </a:lnR>
                    <a:lnT w="28575">
                      <a:solidFill>
                        <a:srgbClr val="C00000"/>
                      </a:solidFill>
                      <a:prstDash val="solid"/>
                    </a:lnT>
                    <a:lnB w="28575">
                      <a:solidFill>
                        <a:srgbClr val="C00000"/>
                      </a:solidFill>
                      <a:prstDash val="solid"/>
                    </a:lnB>
                    <a:solidFill>
                      <a:srgbClr val="F3E9E7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2085"/>
                        </a:lnSpc>
                      </a:pPr>
                      <a:r>
                        <a:rPr lang="ru-RU" sz="1800" spc="-25" dirty="0">
                          <a:latin typeface="Calibri"/>
                          <a:cs typeface="Calibri"/>
                        </a:rPr>
                        <a:t>1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rgbClr val="C00000"/>
                      </a:solidFill>
                      <a:prstDash val="solid"/>
                    </a:lnR>
                    <a:lnT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9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9400">
                <a:tc gridSpan="4">
                  <a:txBody>
                    <a:bodyPr/>
                    <a:lstStyle/>
                    <a:p>
                      <a:pPr marL="991235">
                        <a:lnSpc>
                          <a:spcPts val="2095"/>
                        </a:lnSpc>
                      </a:pPr>
                      <a:r>
                        <a:rPr sz="1800" b="1" dirty="0">
                          <a:latin typeface="Calibri"/>
                          <a:cs typeface="Calibri"/>
                        </a:rPr>
                        <a:t>2.</a:t>
                      </a:r>
                      <a:r>
                        <a:rPr sz="18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Часть,</a:t>
                      </a:r>
                      <a:r>
                        <a:rPr sz="18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latin typeface="Calibri"/>
                          <a:cs typeface="Calibri"/>
                        </a:rPr>
                        <a:t>формируемая</a:t>
                      </a:r>
                      <a:r>
                        <a:rPr sz="18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участниками</a:t>
                      </a:r>
                      <a:r>
                        <a:rPr sz="18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latin typeface="Calibri"/>
                          <a:cs typeface="Calibri"/>
                        </a:rPr>
                        <a:t>образовательных</a:t>
                      </a:r>
                      <a:r>
                        <a:rPr sz="18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latin typeface="Calibri"/>
                          <a:cs typeface="Calibri"/>
                        </a:rPr>
                        <a:t>отношений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8575">
                      <a:solidFill>
                        <a:srgbClr val="C00000"/>
                      </a:solidFill>
                      <a:prstDash val="solid"/>
                    </a:lnL>
                    <a:lnR w="28575">
                      <a:solidFill>
                        <a:srgbClr val="C00000"/>
                      </a:solidFill>
                      <a:prstDash val="solid"/>
                    </a:lnR>
                    <a:lnT w="28575">
                      <a:solidFill>
                        <a:srgbClr val="C00000"/>
                      </a:solidFill>
                      <a:prstDash val="solid"/>
                    </a:lnT>
                    <a:lnB w="28575">
                      <a:solidFill>
                        <a:srgbClr val="C00000"/>
                      </a:solidFill>
                      <a:prstDash val="solid"/>
                    </a:lnB>
                    <a:solidFill>
                      <a:srgbClr val="F3E9E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53085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35"/>
                        </a:spcBef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 marL="5080">
                        <a:lnSpc>
                          <a:spcPct val="100000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Технология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8575">
                      <a:solidFill>
                        <a:srgbClr val="C00000"/>
                      </a:solidFill>
                      <a:prstDash val="solid"/>
                    </a:lnL>
                    <a:lnR w="28575">
                      <a:solidFill>
                        <a:srgbClr val="C00000"/>
                      </a:solidFill>
                      <a:prstDash val="solid"/>
                    </a:lnR>
                    <a:lnT w="28575">
                      <a:solidFill>
                        <a:srgbClr val="C00000"/>
                      </a:solidFill>
                      <a:prstDash val="solid"/>
                    </a:lnT>
                    <a:lnB w="28575">
                      <a:solidFill>
                        <a:srgbClr val="C00000"/>
                      </a:solidFill>
                      <a:prstDash val="solid"/>
                    </a:lnB>
                    <a:solidFill>
                      <a:srgbClr val="F3E9E7"/>
                    </a:solidFill>
                  </a:tcPr>
                </a:tc>
                <a:tc>
                  <a:txBody>
                    <a:bodyPr/>
                    <a:lstStyle/>
                    <a:p>
                      <a:pPr marL="5715">
                        <a:lnSpc>
                          <a:spcPts val="2095"/>
                        </a:lnSpc>
                      </a:pPr>
                      <a:r>
                        <a:rPr sz="1800" spc="-25" dirty="0">
                          <a:latin typeface="Calibri"/>
                          <a:cs typeface="Calibri"/>
                        </a:rPr>
                        <a:t>Технология.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Технологический</a:t>
                      </a:r>
                      <a:endParaRPr sz="1800">
                        <a:latin typeface="Calibri"/>
                        <a:cs typeface="Calibri"/>
                      </a:endParaRPr>
                    </a:p>
                    <a:p>
                      <a:pPr marL="5715">
                        <a:lnSpc>
                          <a:spcPct val="10000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проектный</a:t>
                      </a:r>
                      <a:r>
                        <a:rPr sz="18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практикум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8575">
                      <a:solidFill>
                        <a:srgbClr val="C00000"/>
                      </a:solidFill>
                      <a:prstDash val="solid"/>
                    </a:lnL>
                    <a:lnR w="28575">
                      <a:solidFill>
                        <a:srgbClr val="C00000"/>
                      </a:solidFill>
                      <a:prstDash val="solid"/>
                    </a:lnR>
                    <a:lnT w="28575">
                      <a:solidFill>
                        <a:srgbClr val="C00000"/>
                      </a:solidFill>
                      <a:prstDash val="solid"/>
                    </a:lnT>
                    <a:lnB w="28575">
                      <a:solidFill>
                        <a:srgbClr val="C00000"/>
                      </a:solidFill>
                      <a:prstDash val="solid"/>
                    </a:lnB>
                    <a:solidFill>
                      <a:srgbClr val="F3E9E7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ct val="100000"/>
                        </a:lnSpc>
                        <a:spcBef>
                          <a:spcPts val="1015"/>
                        </a:spcBef>
                      </a:pPr>
                      <a:r>
                        <a:rPr sz="1800" spc="-20" dirty="0">
                          <a:latin typeface="Calibri"/>
                          <a:cs typeface="Calibri"/>
                        </a:rPr>
                        <a:t>0,48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128905" marB="0">
                    <a:lnL w="28575">
                      <a:solidFill>
                        <a:srgbClr val="C00000"/>
                      </a:solidFill>
                      <a:prstDash val="solid"/>
                    </a:lnL>
                    <a:lnR w="28575">
                      <a:solidFill>
                        <a:srgbClr val="C00000"/>
                      </a:solidFill>
                      <a:prstDash val="solid"/>
                    </a:lnR>
                    <a:lnT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C00000"/>
                      </a:solidFill>
                      <a:prstDash val="solid"/>
                    </a:lnB>
                    <a:solidFill>
                      <a:srgbClr val="F3E9E7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ct val="100000"/>
                        </a:lnSpc>
                        <a:spcBef>
                          <a:spcPts val="1015"/>
                        </a:spcBef>
                      </a:pPr>
                      <a:r>
                        <a:rPr sz="1800" spc="-25" dirty="0">
                          <a:latin typeface="Calibri"/>
                          <a:cs typeface="Calibri"/>
                        </a:rPr>
                        <a:t>0,5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128905" marB="0">
                    <a:lnL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rgbClr val="C00000"/>
                      </a:solidFill>
                      <a:prstDash val="solid"/>
                    </a:lnR>
                    <a:lnT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9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82740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C00000"/>
                      </a:solidFill>
                      <a:prstDash val="solid"/>
                    </a:lnL>
                    <a:lnR w="28575">
                      <a:solidFill>
                        <a:srgbClr val="C00000"/>
                      </a:solidFill>
                      <a:prstDash val="solid"/>
                    </a:lnR>
                    <a:lnT w="28575">
                      <a:solidFill>
                        <a:srgbClr val="C00000"/>
                      </a:solidFill>
                      <a:prstDash val="solid"/>
                    </a:lnT>
                    <a:lnB w="28575">
                      <a:solidFill>
                        <a:srgbClr val="C00000"/>
                      </a:solidFill>
                      <a:prstDash val="solid"/>
                    </a:lnB>
                    <a:solidFill>
                      <a:srgbClr val="F3E9E7"/>
                    </a:solidFill>
                  </a:tcPr>
                </a:tc>
                <a:tc>
                  <a:txBody>
                    <a:bodyPr/>
                    <a:lstStyle/>
                    <a:p>
                      <a:pPr marL="5715">
                        <a:lnSpc>
                          <a:spcPts val="2085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Технология.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  <a:p>
                      <a:pPr marL="5715" marR="807720">
                        <a:lnSpc>
                          <a:spcPct val="100000"/>
                        </a:lnSpc>
                      </a:pPr>
                      <a:r>
                        <a:rPr sz="1800" spc="-20" dirty="0">
                          <a:latin typeface="Calibri"/>
                          <a:cs typeface="Calibri"/>
                        </a:rPr>
                        <a:t>Технопредпринимательство</a:t>
                      </a:r>
                      <a:r>
                        <a:rPr sz="1800" spc="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и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экономика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8575">
                      <a:solidFill>
                        <a:srgbClr val="C00000"/>
                      </a:solidFill>
                      <a:prstDash val="solid"/>
                    </a:lnL>
                    <a:lnR w="28575">
                      <a:solidFill>
                        <a:srgbClr val="C00000"/>
                      </a:solidFill>
                      <a:prstDash val="solid"/>
                    </a:lnR>
                    <a:lnT w="28575">
                      <a:solidFill>
                        <a:srgbClr val="C00000"/>
                      </a:solidFill>
                      <a:prstDash val="solid"/>
                    </a:lnT>
                    <a:lnB w="28575">
                      <a:solidFill>
                        <a:srgbClr val="C00000"/>
                      </a:solidFill>
                      <a:prstDash val="solid"/>
                    </a:lnB>
                    <a:solidFill>
                      <a:srgbClr val="F3E9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5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635" algn="ctr">
                        <a:lnSpc>
                          <a:spcPct val="100000"/>
                        </a:lnSpc>
                      </a:pPr>
                      <a:r>
                        <a:rPr sz="1800" spc="-20" dirty="0">
                          <a:latin typeface="Calibri"/>
                          <a:cs typeface="Calibri"/>
                        </a:rPr>
                        <a:t>0,52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905" marB="0">
                    <a:lnL w="28575">
                      <a:solidFill>
                        <a:srgbClr val="C00000"/>
                      </a:solidFill>
                      <a:prstDash val="solid"/>
                    </a:lnL>
                    <a:lnR w="28575">
                      <a:solidFill>
                        <a:srgbClr val="C00000"/>
                      </a:solidFill>
                      <a:prstDash val="solid"/>
                    </a:lnR>
                    <a:lnT w="28575">
                      <a:solidFill>
                        <a:srgbClr val="C00000"/>
                      </a:solidFill>
                      <a:prstDash val="solid"/>
                    </a:lnT>
                    <a:lnB w="28575">
                      <a:solidFill>
                        <a:srgbClr val="C00000"/>
                      </a:solidFill>
                      <a:prstDash val="solid"/>
                    </a:lnB>
                    <a:solidFill>
                      <a:srgbClr val="F3E9E7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30"/>
                        </a:spcBef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 marL="1905" algn="ctr">
                        <a:lnSpc>
                          <a:spcPct val="100000"/>
                        </a:lnSpc>
                      </a:pPr>
                      <a:r>
                        <a:rPr sz="1800" spc="-25" dirty="0">
                          <a:latin typeface="Calibri"/>
                          <a:cs typeface="Calibri"/>
                        </a:rPr>
                        <a:t>0,5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3810" marB="0">
                    <a:lnL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rgbClr val="C00000"/>
                      </a:solidFill>
                      <a:prstDash val="solid"/>
                    </a:lnR>
                    <a:lnT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9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pc="-25" dirty="0"/>
              <a:t>Проект</a:t>
            </a:r>
            <a:r>
              <a:rPr spc="-155" dirty="0"/>
              <a:t> </a:t>
            </a:r>
            <a:r>
              <a:rPr spc="-25" dirty="0"/>
              <a:t>учебного </a:t>
            </a:r>
            <a:r>
              <a:rPr spc="-10" dirty="0"/>
              <a:t>плана</a:t>
            </a:r>
          </a:p>
          <a:p>
            <a:pPr marL="12700" marR="285115">
              <a:lnSpc>
                <a:spcPct val="100000"/>
              </a:lnSpc>
              <a:spcBef>
                <a:spcPts val="5"/>
              </a:spcBef>
              <a:tabLst>
                <a:tab pos="1669414" algn="l"/>
              </a:tabLst>
            </a:pPr>
            <a:r>
              <a:rPr spc="-30" dirty="0"/>
              <a:t>10-</a:t>
            </a:r>
            <a:r>
              <a:rPr spc="-25" dirty="0"/>
              <a:t>11</a:t>
            </a:r>
            <a:r>
              <a:rPr dirty="0"/>
              <a:t>	</a:t>
            </a:r>
            <a:r>
              <a:rPr spc="-35" dirty="0"/>
              <a:t>класса </a:t>
            </a:r>
            <a:r>
              <a:rPr spc="-10" dirty="0"/>
              <a:t>(Советская)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0" y="3483864"/>
            <a:ext cx="2929890" cy="1007110"/>
            <a:chOff x="0" y="3483864"/>
            <a:chExt cx="2929890" cy="1007110"/>
          </a:xfrm>
        </p:grpSpPr>
        <p:pic>
          <p:nvPicPr>
            <p:cNvPr id="4" name="object 4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0" y="3483864"/>
              <a:ext cx="980694" cy="64084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14172" y="3483864"/>
              <a:ext cx="459485" cy="64084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707136" y="3483864"/>
              <a:ext cx="1707642" cy="64084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0" y="3849624"/>
              <a:ext cx="2929890" cy="640842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169570" y="3545585"/>
            <a:ext cx="282892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11150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E10512"/>
                </a:solidFill>
                <a:latin typeface="Calibri"/>
                <a:cs typeface="Calibri"/>
              </a:rPr>
              <a:t>202</a:t>
            </a:r>
            <a:r>
              <a:rPr lang="ru-RU" sz="2400" b="1" spc="-10" dirty="0">
                <a:solidFill>
                  <a:srgbClr val="E10512"/>
                </a:solidFill>
                <a:latin typeface="Calibri"/>
                <a:cs typeface="Calibri"/>
              </a:rPr>
              <a:t>6</a:t>
            </a:r>
            <a:r>
              <a:rPr sz="2400" b="1" spc="-10" dirty="0">
                <a:solidFill>
                  <a:srgbClr val="E10512"/>
                </a:solidFill>
                <a:latin typeface="Calibri"/>
                <a:cs typeface="Calibri"/>
              </a:rPr>
              <a:t>-</a:t>
            </a:r>
            <a:r>
              <a:rPr sz="2400" b="1" dirty="0">
                <a:solidFill>
                  <a:srgbClr val="E10512"/>
                </a:solidFill>
                <a:latin typeface="Calibri"/>
                <a:cs typeface="Calibri"/>
              </a:rPr>
              <a:t>202</a:t>
            </a:r>
            <a:r>
              <a:rPr lang="ru-RU" sz="2400" b="1" dirty="0">
                <a:solidFill>
                  <a:srgbClr val="E10512"/>
                </a:solidFill>
                <a:latin typeface="Calibri"/>
                <a:cs typeface="Calibri"/>
              </a:rPr>
              <a:t>8</a:t>
            </a:r>
            <a:r>
              <a:rPr sz="2400" b="1" dirty="0">
                <a:solidFill>
                  <a:srgbClr val="E10512"/>
                </a:solidFill>
                <a:latin typeface="Calibri"/>
                <a:cs typeface="Calibri"/>
              </a:rPr>
              <a:t> </a:t>
            </a:r>
            <a:r>
              <a:rPr sz="2400" b="1" spc="-20" dirty="0">
                <a:solidFill>
                  <a:srgbClr val="E10512"/>
                </a:solidFill>
                <a:latin typeface="Calibri"/>
                <a:cs typeface="Calibri"/>
              </a:rPr>
              <a:t>годы </a:t>
            </a:r>
            <a:r>
              <a:rPr sz="2400" b="1" dirty="0">
                <a:solidFill>
                  <a:srgbClr val="E10512"/>
                </a:solidFill>
                <a:latin typeface="Calibri"/>
                <a:cs typeface="Calibri"/>
              </a:rPr>
              <a:t>Класс</a:t>
            </a:r>
            <a:r>
              <a:rPr sz="2400" b="1" spc="-50" dirty="0">
                <a:solidFill>
                  <a:srgbClr val="E10512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E10512"/>
                </a:solidFill>
                <a:latin typeface="Calibri"/>
                <a:cs typeface="Calibri"/>
              </a:rPr>
              <a:t>социального</a:t>
            </a:r>
            <a:endParaRPr sz="24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400" b="1" spc="-10" dirty="0">
                <a:solidFill>
                  <a:srgbClr val="E10512"/>
                </a:solidFill>
                <a:latin typeface="Calibri"/>
                <a:cs typeface="Calibri"/>
              </a:rPr>
              <a:t>направления</a:t>
            </a:r>
            <a:r>
              <a:rPr sz="2400" b="1" spc="-55" dirty="0">
                <a:solidFill>
                  <a:srgbClr val="E10512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E10512"/>
                </a:solidFill>
                <a:latin typeface="Calibri"/>
                <a:cs typeface="Calibri"/>
              </a:rPr>
              <a:t>первых</a:t>
            </a:r>
            <a:endParaRPr sz="2400" dirty="0">
              <a:latin typeface="Calibri"/>
              <a:cs typeface="Calibri"/>
            </a:endParaRPr>
          </a:p>
        </p:txBody>
      </p:sp>
      <p:pic>
        <p:nvPicPr>
          <p:cNvPr id="9" name="object 9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0" y="4215384"/>
            <a:ext cx="3167634" cy="640842"/>
          </a:xfrm>
          <a:prstGeom prst="rect">
            <a:avLst/>
          </a:prstGeom>
        </p:spPr>
      </p:pic>
      <p:grpSp>
        <p:nvGrpSpPr>
          <p:cNvPr id="10" name="object 10"/>
          <p:cNvGrpSpPr/>
          <p:nvPr/>
        </p:nvGrpSpPr>
        <p:grpSpPr>
          <a:xfrm>
            <a:off x="1082039" y="5055108"/>
            <a:ext cx="1560830" cy="1259205"/>
            <a:chOff x="1082039" y="5055108"/>
            <a:chExt cx="1560830" cy="1259205"/>
          </a:xfrm>
        </p:grpSpPr>
        <p:sp>
          <p:nvSpPr>
            <p:cNvPr id="11" name="object 11"/>
            <p:cNvSpPr/>
            <p:nvPr/>
          </p:nvSpPr>
          <p:spPr>
            <a:xfrm>
              <a:off x="1082039" y="5055108"/>
              <a:ext cx="1560830" cy="259079"/>
            </a:xfrm>
            <a:custGeom>
              <a:avLst/>
              <a:gdLst/>
              <a:ahLst/>
              <a:cxnLst/>
              <a:rect l="l" t="t" r="r" b="b"/>
              <a:pathLst>
                <a:path w="1560830" h="259079">
                  <a:moveTo>
                    <a:pt x="1410080" y="0"/>
                  </a:moveTo>
                  <a:lnTo>
                    <a:pt x="150494" y="0"/>
                  </a:lnTo>
                  <a:lnTo>
                    <a:pt x="0" y="259080"/>
                  </a:lnTo>
                  <a:lnTo>
                    <a:pt x="1560576" y="259080"/>
                  </a:lnTo>
                  <a:lnTo>
                    <a:pt x="1410080" y="0"/>
                  </a:lnTo>
                  <a:close/>
                </a:path>
              </a:pathLst>
            </a:custGeom>
            <a:solidFill>
              <a:srgbClr val="0725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232915" y="5055108"/>
              <a:ext cx="1259205" cy="1259205"/>
            </a:xfrm>
            <a:custGeom>
              <a:avLst/>
              <a:gdLst/>
              <a:ahLst/>
              <a:cxnLst/>
              <a:rect l="l" t="t" r="r" b="b"/>
              <a:pathLst>
                <a:path w="1259205" h="1259204">
                  <a:moveTo>
                    <a:pt x="1258823" y="0"/>
                  </a:moveTo>
                  <a:lnTo>
                    <a:pt x="0" y="0"/>
                  </a:lnTo>
                  <a:lnTo>
                    <a:pt x="0" y="629412"/>
                  </a:lnTo>
                  <a:lnTo>
                    <a:pt x="1726" y="676385"/>
                  </a:lnTo>
                  <a:lnTo>
                    <a:pt x="6824" y="722421"/>
                  </a:lnTo>
                  <a:lnTo>
                    <a:pt x="15173" y="767397"/>
                  </a:lnTo>
                  <a:lnTo>
                    <a:pt x="26649" y="811193"/>
                  </a:lnTo>
                  <a:lnTo>
                    <a:pt x="41133" y="853686"/>
                  </a:lnTo>
                  <a:lnTo>
                    <a:pt x="58501" y="894754"/>
                  </a:lnTo>
                  <a:lnTo>
                    <a:pt x="78633" y="934277"/>
                  </a:lnTo>
                  <a:lnTo>
                    <a:pt x="101406" y="972132"/>
                  </a:lnTo>
                  <a:lnTo>
                    <a:pt x="126698" y="1008197"/>
                  </a:lnTo>
                  <a:lnTo>
                    <a:pt x="154389" y="1042351"/>
                  </a:lnTo>
                  <a:lnTo>
                    <a:pt x="184356" y="1074472"/>
                  </a:lnTo>
                  <a:lnTo>
                    <a:pt x="216477" y="1104438"/>
                  </a:lnTo>
                  <a:lnTo>
                    <a:pt x="250632" y="1132128"/>
                  </a:lnTo>
                  <a:lnTo>
                    <a:pt x="286697" y="1157421"/>
                  </a:lnTo>
                  <a:lnTo>
                    <a:pt x="324552" y="1180193"/>
                  </a:lnTo>
                  <a:lnTo>
                    <a:pt x="364074" y="1200324"/>
                  </a:lnTo>
                  <a:lnTo>
                    <a:pt x="405142" y="1217692"/>
                  </a:lnTo>
                  <a:lnTo>
                    <a:pt x="447635" y="1232175"/>
                  </a:lnTo>
                  <a:lnTo>
                    <a:pt x="491430" y="1243651"/>
                  </a:lnTo>
                  <a:lnTo>
                    <a:pt x="536405" y="1251999"/>
                  </a:lnTo>
                  <a:lnTo>
                    <a:pt x="582440" y="1257097"/>
                  </a:lnTo>
                  <a:lnTo>
                    <a:pt x="629411" y="1258824"/>
                  </a:lnTo>
                  <a:lnTo>
                    <a:pt x="676383" y="1257097"/>
                  </a:lnTo>
                  <a:lnTo>
                    <a:pt x="722418" y="1251999"/>
                  </a:lnTo>
                  <a:lnTo>
                    <a:pt x="767393" y="1243651"/>
                  </a:lnTo>
                  <a:lnTo>
                    <a:pt x="811188" y="1232175"/>
                  </a:lnTo>
                  <a:lnTo>
                    <a:pt x="853681" y="1217692"/>
                  </a:lnTo>
                  <a:lnTo>
                    <a:pt x="894749" y="1200324"/>
                  </a:lnTo>
                  <a:lnTo>
                    <a:pt x="934271" y="1180193"/>
                  </a:lnTo>
                  <a:lnTo>
                    <a:pt x="972126" y="1157421"/>
                  </a:lnTo>
                  <a:lnTo>
                    <a:pt x="1008191" y="1132128"/>
                  </a:lnTo>
                  <a:lnTo>
                    <a:pt x="1042346" y="1104438"/>
                  </a:lnTo>
                  <a:lnTo>
                    <a:pt x="1074467" y="1074472"/>
                  </a:lnTo>
                  <a:lnTo>
                    <a:pt x="1104434" y="1042351"/>
                  </a:lnTo>
                  <a:lnTo>
                    <a:pt x="1132125" y="1008197"/>
                  </a:lnTo>
                  <a:lnTo>
                    <a:pt x="1157417" y="972132"/>
                  </a:lnTo>
                  <a:lnTo>
                    <a:pt x="1180190" y="934277"/>
                  </a:lnTo>
                  <a:lnTo>
                    <a:pt x="1200322" y="894754"/>
                  </a:lnTo>
                  <a:lnTo>
                    <a:pt x="1217690" y="853686"/>
                  </a:lnTo>
                  <a:lnTo>
                    <a:pt x="1232174" y="811193"/>
                  </a:lnTo>
                  <a:lnTo>
                    <a:pt x="1243650" y="767397"/>
                  </a:lnTo>
                  <a:lnTo>
                    <a:pt x="1251999" y="722421"/>
                  </a:lnTo>
                  <a:lnTo>
                    <a:pt x="1257097" y="676385"/>
                  </a:lnTo>
                  <a:lnTo>
                    <a:pt x="1258823" y="629412"/>
                  </a:lnTo>
                  <a:lnTo>
                    <a:pt x="1258823" y="0"/>
                  </a:lnTo>
                  <a:close/>
                </a:path>
              </a:pathLst>
            </a:custGeom>
            <a:solidFill>
              <a:srgbClr val="E10512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405127" y="5227320"/>
              <a:ext cx="913130" cy="913130"/>
            </a:xfrm>
            <a:custGeom>
              <a:avLst/>
              <a:gdLst/>
              <a:ahLst/>
              <a:cxnLst/>
              <a:rect l="l" t="t" r="r" b="b"/>
              <a:pathLst>
                <a:path w="913130" h="913129">
                  <a:moveTo>
                    <a:pt x="456438" y="0"/>
                  </a:moveTo>
                  <a:lnTo>
                    <a:pt x="409768" y="2356"/>
                  </a:lnTo>
                  <a:lnTo>
                    <a:pt x="364446" y="9272"/>
                  </a:lnTo>
                  <a:lnTo>
                    <a:pt x="320703" y="20519"/>
                  </a:lnTo>
                  <a:lnTo>
                    <a:pt x="278766" y="35867"/>
                  </a:lnTo>
                  <a:lnTo>
                    <a:pt x="238867" y="55087"/>
                  </a:lnTo>
                  <a:lnTo>
                    <a:pt x="201234" y="77949"/>
                  </a:lnTo>
                  <a:lnTo>
                    <a:pt x="166096" y="104224"/>
                  </a:lnTo>
                  <a:lnTo>
                    <a:pt x="133683" y="133683"/>
                  </a:lnTo>
                  <a:lnTo>
                    <a:pt x="104224" y="166096"/>
                  </a:lnTo>
                  <a:lnTo>
                    <a:pt x="77949" y="201234"/>
                  </a:lnTo>
                  <a:lnTo>
                    <a:pt x="55087" y="238867"/>
                  </a:lnTo>
                  <a:lnTo>
                    <a:pt x="35867" y="278766"/>
                  </a:lnTo>
                  <a:lnTo>
                    <a:pt x="20519" y="320703"/>
                  </a:lnTo>
                  <a:lnTo>
                    <a:pt x="9272" y="364446"/>
                  </a:lnTo>
                  <a:lnTo>
                    <a:pt x="2356" y="409768"/>
                  </a:lnTo>
                  <a:lnTo>
                    <a:pt x="0" y="456437"/>
                  </a:lnTo>
                  <a:lnTo>
                    <a:pt x="2356" y="503105"/>
                  </a:lnTo>
                  <a:lnTo>
                    <a:pt x="9272" y="548425"/>
                  </a:lnTo>
                  <a:lnTo>
                    <a:pt x="20519" y="592168"/>
                  </a:lnTo>
                  <a:lnTo>
                    <a:pt x="35867" y="634103"/>
                  </a:lnTo>
                  <a:lnTo>
                    <a:pt x="55087" y="674002"/>
                  </a:lnTo>
                  <a:lnTo>
                    <a:pt x="77949" y="711636"/>
                  </a:lnTo>
                  <a:lnTo>
                    <a:pt x="104224" y="746774"/>
                  </a:lnTo>
                  <a:lnTo>
                    <a:pt x="133683" y="779187"/>
                  </a:lnTo>
                  <a:lnTo>
                    <a:pt x="166096" y="808647"/>
                  </a:lnTo>
                  <a:lnTo>
                    <a:pt x="201234" y="834923"/>
                  </a:lnTo>
                  <a:lnTo>
                    <a:pt x="238867" y="857786"/>
                  </a:lnTo>
                  <a:lnTo>
                    <a:pt x="278766" y="877006"/>
                  </a:lnTo>
                  <a:lnTo>
                    <a:pt x="320703" y="892355"/>
                  </a:lnTo>
                  <a:lnTo>
                    <a:pt x="364446" y="903602"/>
                  </a:lnTo>
                  <a:lnTo>
                    <a:pt x="409768" y="910519"/>
                  </a:lnTo>
                  <a:lnTo>
                    <a:pt x="456438" y="912875"/>
                  </a:lnTo>
                  <a:lnTo>
                    <a:pt x="503107" y="910519"/>
                  </a:lnTo>
                  <a:lnTo>
                    <a:pt x="548429" y="903602"/>
                  </a:lnTo>
                  <a:lnTo>
                    <a:pt x="592172" y="892355"/>
                  </a:lnTo>
                  <a:lnTo>
                    <a:pt x="634109" y="877006"/>
                  </a:lnTo>
                  <a:lnTo>
                    <a:pt x="674008" y="857786"/>
                  </a:lnTo>
                  <a:lnTo>
                    <a:pt x="711641" y="834923"/>
                  </a:lnTo>
                  <a:lnTo>
                    <a:pt x="746779" y="808647"/>
                  </a:lnTo>
                  <a:lnTo>
                    <a:pt x="779192" y="779187"/>
                  </a:lnTo>
                  <a:lnTo>
                    <a:pt x="808651" y="746774"/>
                  </a:lnTo>
                  <a:lnTo>
                    <a:pt x="834926" y="711636"/>
                  </a:lnTo>
                  <a:lnTo>
                    <a:pt x="857788" y="674002"/>
                  </a:lnTo>
                  <a:lnTo>
                    <a:pt x="877008" y="634103"/>
                  </a:lnTo>
                  <a:lnTo>
                    <a:pt x="892356" y="592168"/>
                  </a:lnTo>
                  <a:lnTo>
                    <a:pt x="903603" y="548425"/>
                  </a:lnTo>
                  <a:lnTo>
                    <a:pt x="910519" y="503105"/>
                  </a:lnTo>
                  <a:lnTo>
                    <a:pt x="912876" y="456437"/>
                  </a:lnTo>
                  <a:lnTo>
                    <a:pt x="910519" y="409768"/>
                  </a:lnTo>
                  <a:lnTo>
                    <a:pt x="903603" y="364446"/>
                  </a:lnTo>
                  <a:lnTo>
                    <a:pt x="892356" y="320703"/>
                  </a:lnTo>
                  <a:lnTo>
                    <a:pt x="877008" y="278766"/>
                  </a:lnTo>
                  <a:lnTo>
                    <a:pt x="857788" y="238867"/>
                  </a:lnTo>
                  <a:lnTo>
                    <a:pt x="834926" y="201234"/>
                  </a:lnTo>
                  <a:lnTo>
                    <a:pt x="808651" y="166096"/>
                  </a:lnTo>
                  <a:lnTo>
                    <a:pt x="779192" y="133683"/>
                  </a:lnTo>
                  <a:lnTo>
                    <a:pt x="746779" y="104224"/>
                  </a:lnTo>
                  <a:lnTo>
                    <a:pt x="711641" y="77949"/>
                  </a:lnTo>
                  <a:lnTo>
                    <a:pt x="674008" y="55087"/>
                  </a:lnTo>
                  <a:lnTo>
                    <a:pt x="634109" y="35867"/>
                  </a:lnTo>
                  <a:lnTo>
                    <a:pt x="592172" y="20519"/>
                  </a:lnTo>
                  <a:lnTo>
                    <a:pt x="548429" y="9272"/>
                  </a:lnTo>
                  <a:lnTo>
                    <a:pt x="503107" y="2356"/>
                  </a:lnTo>
                  <a:lnTo>
                    <a:pt x="45643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466087" y="5321808"/>
              <a:ext cx="792480" cy="829056"/>
            </a:xfrm>
            <a:prstGeom prst="rect">
              <a:avLst/>
            </a:prstGeom>
          </p:spPr>
        </p:pic>
      </p:grpSp>
      <p:pic>
        <p:nvPicPr>
          <p:cNvPr id="15" name="object 15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239011" y="1275588"/>
            <a:ext cx="794004" cy="830580"/>
          </a:xfrm>
          <a:prstGeom prst="rect">
            <a:avLst/>
          </a:prstGeom>
        </p:spPr>
      </p:pic>
      <p:graphicFrame>
        <p:nvGraphicFramePr>
          <p:cNvPr id="16" name="object 1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26608507"/>
              </p:ext>
            </p:extLst>
          </p:nvPr>
        </p:nvGraphicFramePr>
        <p:xfrm>
          <a:off x="3418393" y="356171"/>
          <a:ext cx="8621206" cy="522270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76320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876800">
                  <a:extLst>
                    <a:ext uri="{9D8B030D-6E8A-4147-A177-3AD203B41FA5}">
                      <a16:colId xmlns:a16="http://schemas.microsoft.com/office/drawing/2014/main" val="1708061556"/>
                    </a:ext>
                  </a:extLst>
                </a:gridCol>
                <a:gridCol w="1344977">
                  <a:extLst>
                    <a:ext uri="{9D8B030D-6E8A-4147-A177-3AD203B41FA5}">
                      <a16:colId xmlns:a16="http://schemas.microsoft.com/office/drawing/2014/main" val="3497002834"/>
                    </a:ext>
                  </a:extLst>
                </a:gridCol>
                <a:gridCol w="636222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553085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140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322580">
                        <a:lnSpc>
                          <a:spcPct val="100000"/>
                        </a:lnSpc>
                      </a:pPr>
                      <a:r>
                        <a:rPr sz="1800" b="1" spc="-10" dirty="0">
                          <a:latin typeface="Calibri"/>
                          <a:cs typeface="Calibri"/>
                        </a:rPr>
                        <a:t>Предметные</a:t>
                      </a:r>
                      <a:r>
                        <a:rPr sz="1800" b="1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latin typeface="Calibri"/>
                          <a:cs typeface="Calibri"/>
                        </a:rPr>
                        <a:t>области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44780" marB="0">
                    <a:lnL w="28575">
                      <a:solidFill>
                        <a:srgbClr val="C00000"/>
                      </a:solidFill>
                      <a:prstDash val="solid"/>
                    </a:lnL>
                    <a:lnR w="28575">
                      <a:solidFill>
                        <a:srgbClr val="C00000"/>
                      </a:solidFill>
                      <a:prstDash val="solid"/>
                    </a:lnR>
                    <a:lnT w="28575">
                      <a:solidFill>
                        <a:srgbClr val="C00000"/>
                      </a:solidFill>
                      <a:prstDash val="solid"/>
                    </a:lnT>
                    <a:lnB w="28575">
                      <a:solidFill>
                        <a:srgbClr val="C00000"/>
                      </a:solidFill>
                      <a:prstDash val="solid"/>
                    </a:lnB>
                    <a:solidFill>
                      <a:srgbClr val="F3E9E7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140"/>
                        </a:spcBef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 marL="891540">
                        <a:lnSpc>
                          <a:spcPct val="100000"/>
                        </a:lnSpc>
                      </a:pPr>
                      <a:r>
                        <a:rPr sz="1800" b="1" dirty="0">
                          <a:latin typeface="Calibri"/>
                          <a:cs typeface="Calibri"/>
                        </a:rPr>
                        <a:t>Учебные</a:t>
                      </a:r>
                      <a:r>
                        <a:rPr sz="1800" b="1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latin typeface="Calibri"/>
                          <a:cs typeface="Calibri"/>
                        </a:rPr>
                        <a:t>предметы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144780" marB="0">
                    <a:lnL w="28575">
                      <a:solidFill>
                        <a:srgbClr val="C00000"/>
                      </a:solidFill>
                      <a:prstDash val="solid"/>
                    </a:lnL>
                    <a:lnR w="28575">
                      <a:solidFill>
                        <a:srgbClr val="C00000"/>
                      </a:solidFill>
                      <a:prstDash val="solid"/>
                    </a:lnR>
                    <a:lnT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9E7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663575" marR="320040" indent="-332740">
                        <a:lnSpc>
                          <a:spcPts val="2160"/>
                        </a:lnSpc>
                      </a:pPr>
                      <a:r>
                        <a:rPr sz="1800" b="1" spc="-25" dirty="0">
                          <a:latin typeface="Calibri"/>
                          <a:cs typeface="Calibri"/>
                        </a:rPr>
                        <a:t>Кол-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во</a:t>
                      </a:r>
                      <a:r>
                        <a:rPr sz="18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часов </a:t>
                      </a:r>
                      <a:r>
                        <a:rPr sz="1800" b="1" spc="-50" dirty="0">
                          <a:latin typeface="Calibri"/>
                          <a:cs typeface="Calibri"/>
                        </a:rPr>
                        <a:t>в </a:t>
                      </a:r>
                      <a:r>
                        <a:rPr sz="1800" b="1" spc="-10" dirty="0">
                          <a:latin typeface="Calibri"/>
                          <a:cs typeface="Calibri"/>
                        </a:rPr>
                        <a:t>неделю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rgbClr val="C00000"/>
                      </a:solidFill>
                      <a:prstDash val="solid"/>
                    </a:lnR>
                    <a:lnT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9E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7876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44780" marB="0">
                    <a:lnL w="28575">
                      <a:solidFill>
                        <a:srgbClr val="C00000"/>
                      </a:solidFill>
                      <a:prstDash val="solid"/>
                    </a:lnL>
                    <a:lnR w="28575">
                      <a:solidFill>
                        <a:srgbClr val="C00000"/>
                      </a:solidFill>
                      <a:prstDash val="solid"/>
                    </a:lnR>
                    <a:lnT w="28575">
                      <a:solidFill>
                        <a:srgbClr val="C00000"/>
                      </a:solidFill>
                      <a:prstDash val="solid"/>
                    </a:lnT>
                    <a:lnB w="28575">
                      <a:solidFill>
                        <a:srgbClr val="C00000"/>
                      </a:solidFill>
                      <a:prstDash val="solid"/>
                    </a:lnB>
                    <a:solidFill>
                      <a:srgbClr val="F3E9E7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8415">
                        <a:lnSpc>
                          <a:spcPts val="2080"/>
                        </a:lnSpc>
                      </a:pPr>
                      <a:r>
                        <a:rPr sz="1800" b="1" dirty="0">
                          <a:latin typeface="Calibri"/>
                          <a:cs typeface="Calibri"/>
                        </a:rPr>
                        <a:t>10.1</a:t>
                      </a:r>
                      <a:r>
                        <a:rPr sz="1800" b="1" spc="-10" dirty="0">
                          <a:latin typeface="Calibri"/>
                          <a:cs typeface="Calibri"/>
                        </a:rPr>
                        <a:t> класс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8575">
                      <a:solidFill>
                        <a:srgbClr val="C00000"/>
                      </a:solidFill>
                      <a:prstDash val="solid"/>
                    </a:lnL>
                    <a:lnR w="28575">
                      <a:solidFill>
                        <a:srgbClr val="C00000"/>
                      </a:solidFill>
                      <a:prstDash val="solid"/>
                    </a:lnR>
                    <a:lnT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9E7"/>
                    </a:solidFill>
                  </a:tcPr>
                </a:tc>
                <a:tc>
                  <a:txBody>
                    <a:bodyPr/>
                    <a:lstStyle/>
                    <a:p>
                      <a:pPr marL="35560">
                        <a:lnSpc>
                          <a:spcPts val="2080"/>
                        </a:lnSpc>
                      </a:pPr>
                      <a:r>
                        <a:rPr sz="1800" b="1" dirty="0">
                          <a:latin typeface="Calibri"/>
                          <a:cs typeface="Calibri"/>
                        </a:rPr>
                        <a:t>11.1</a:t>
                      </a:r>
                      <a:r>
                        <a:rPr sz="1800" b="1" spc="-10" dirty="0">
                          <a:latin typeface="Calibri"/>
                          <a:cs typeface="Calibri"/>
                        </a:rPr>
                        <a:t> класс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rgbClr val="C00000"/>
                      </a:solidFill>
                      <a:prstDash val="solid"/>
                    </a:lnR>
                    <a:lnT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9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78765">
                <a:tc gridSpan="4">
                  <a:txBody>
                    <a:bodyPr/>
                    <a:lstStyle/>
                    <a:p>
                      <a:pPr marL="991235">
                        <a:lnSpc>
                          <a:spcPts val="2095"/>
                        </a:lnSpc>
                      </a:pPr>
                      <a:r>
                        <a:rPr sz="1800" b="1" dirty="0">
                          <a:latin typeface="Calibri"/>
                          <a:cs typeface="Calibri"/>
                        </a:rPr>
                        <a:t>2.</a:t>
                      </a:r>
                      <a:r>
                        <a:rPr sz="18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Часть,</a:t>
                      </a:r>
                      <a:r>
                        <a:rPr sz="18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latin typeface="Calibri"/>
                          <a:cs typeface="Calibri"/>
                        </a:rPr>
                        <a:t>формируемая</a:t>
                      </a:r>
                      <a:r>
                        <a:rPr sz="18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участниками</a:t>
                      </a:r>
                      <a:r>
                        <a:rPr sz="18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latin typeface="Calibri"/>
                          <a:cs typeface="Calibri"/>
                        </a:rPr>
                        <a:t>образовательных</a:t>
                      </a:r>
                      <a:r>
                        <a:rPr sz="18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latin typeface="Calibri"/>
                          <a:cs typeface="Calibri"/>
                        </a:rPr>
                        <a:t>отношений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8575">
                      <a:solidFill>
                        <a:srgbClr val="C00000"/>
                      </a:solidFill>
                      <a:prstDash val="solid"/>
                    </a:lnL>
                    <a:lnR w="28575">
                      <a:solidFill>
                        <a:srgbClr val="C00000"/>
                      </a:solidFill>
                      <a:prstDash val="solid"/>
                    </a:lnR>
                    <a:lnT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C00000"/>
                      </a:solidFill>
                      <a:prstDash val="solid"/>
                    </a:lnB>
                    <a:solidFill>
                      <a:srgbClr val="F3E9E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6000">
                <a:tc rowSpan="6">
                  <a:txBody>
                    <a:bodyPr/>
                    <a:lstStyle/>
                    <a:p>
                      <a:pPr algn="ctr"/>
                      <a:r>
                        <a:rPr lang="ru-RU" dirty="0"/>
                        <a:t>Общественные науки</a:t>
                      </a:r>
                      <a:endParaRPr dirty="0"/>
                    </a:p>
                  </a:txBody>
                  <a:tcPr marL="0" marR="0" marT="0" marB="0">
                    <a:lnL w="28575">
                      <a:solidFill>
                        <a:srgbClr val="C00000"/>
                      </a:solidFill>
                      <a:prstDash val="soli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C00000"/>
                      </a:solidFill>
                      <a:prstDash val="solid"/>
                    </a:lnB>
                    <a:solidFill>
                      <a:srgbClr val="F3E9E7"/>
                    </a:solidFill>
                  </a:tcPr>
                </a:tc>
                <a:tc>
                  <a:txBody>
                    <a:bodyPr/>
                    <a:lstStyle/>
                    <a:p>
                      <a:pPr marL="5715">
                        <a:lnSpc>
                          <a:spcPts val="2085"/>
                        </a:lnSpc>
                      </a:pPr>
                      <a:r>
                        <a:rPr sz="1800" b="0" dirty="0">
                          <a:latin typeface="Calibri"/>
                          <a:cs typeface="Calibri"/>
                        </a:rPr>
                        <a:t>История.</a:t>
                      </a:r>
                      <a:r>
                        <a:rPr sz="1800" b="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0" dirty="0" err="1">
                          <a:latin typeface="Calibri"/>
                          <a:cs typeface="Calibri"/>
                        </a:rPr>
                        <a:t>История</a:t>
                      </a:r>
                      <a:r>
                        <a:rPr sz="1800" b="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0" spc="-10" dirty="0" err="1">
                          <a:latin typeface="Calibri"/>
                          <a:cs typeface="Calibri"/>
                        </a:rPr>
                        <a:t>Новосибирской</a:t>
                      </a:r>
                      <a:r>
                        <a:rPr lang="ru-RU" sz="1800" b="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0" spc="-10" dirty="0" err="1">
                          <a:latin typeface="Calibri"/>
                          <a:cs typeface="Calibri"/>
                        </a:rPr>
                        <a:t>области</a:t>
                      </a:r>
                      <a:endParaRPr sz="1800" b="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C00000"/>
                      </a:solidFill>
                      <a:prstDash val="solid"/>
                    </a:lnT>
                    <a:lnB w="28575">
                      <a:solidFill>
                        <a:srgbClr val="C00000"/>
                      </a:solidFill>
                      <a:prstDash val="solid"/>
                    </a:lnB>
                    <a:solidFill>
                      <a:srgbClr val="F3E9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0,52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9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rgbClr val="C00000"/>
                      </a:solidFill>
                      <a:prstDash val="solid"/>
                    </a:lnR>
                    <a:lnT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9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7940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C00000"/>
                      </a:solidFill>
                      <a:prstDash val="solid"/>
                    </a:lnL>
                    <a:lnR w="28575">
                      <a:solidFill>
                        <a:srgbClr val="C00000"/>
                      </a:solidFill>
                      <a:prstDash val="solid"/>
                    </a:lnR>
                    <a:lnT w="28575">
                      <a:solidFill>
                        <a:srgbClr val="C00000"/>
                      </a:solidFill>
                      <a:prstDash val="solid"/>
                    </a:lnT>
                    <a:lnB w="28575">
                      <a:solidFill>
                        <a:srgbClr val="C00000"/>
                      </a:solidFill>
                      <a:prstDash val="solid"/>
                    </a:lnB>
                    <a:solidFill>
                      <a:srgbClr val="F3E9E7"/>
                    </a:solidFill>
                  </a:tcPr>
                </a:tc>
                <a:tc>
                  <a:txBody>
                    <a:bodyPr/>
                    <a:lstStyle/>
                    <a:p>
                      <a:pPr marL="5715">
                        <a:lnSpc>
                          <a:spcPts val="2085"/>
                        </a:lnSpc>
                      </a:pPr>
                      <a:r>
                        <a:rPr sz="1800" b="0" dirty="0">
                          <a:latin typeface="Calibri"/>
                          <a:cs typeface="Calibri"/>
                        </a:rPr>
                        <a:t>История.</a:t>
                      </a:r>
                      <a:r>
                        <a:rPr sz="1800" b="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0" dirty="0">
                          <a:latin typeface="Calibri"/>
                          <a:cs typeface="Calibri"/>
                        </a:rPr>
                        <a:t>История</a:t>
                      </a:r>
                      <a:r>
                        <a:rPr sz="1800" b="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0" spc="-10" dirty="0">
                          <a:latin typeface="Calibri"/>
                          <a:cs typeface="Calibri"/>
                        </a:rPr>
                        <a:t>русской</a:t>
                      </a:r>
                      <a:r>
                        <a:rPr sz="1800" b="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0" spc="-10" dirty="0">
                          <a:latin typeface="Calibri"/>
                          <a:cs typeface="Calibri"/>
                        </a:rPr>
                        <a:t>культуры</a:t>
                      </a:r>
                      <a:endParaRPr sz="1800" b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8575">
                      <a:solidFill>
                        <a:srgbClr val="C00000"/>
                      </a:solidFill>
                      <a:prstDash val="soli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C00000"/>
                      </a:solidFill>
                      <a:prstDash val="solid"/>
                    </a:lnT>
                    <a:lnB w="28575">
                      <a:solidFill>
                        <a:srgbClr val="C00000"/>
                      </a:solidFill>
                      <a:prstDash val="solid"/>
                    </a:lnB>
                    <a:solidFill>
                      <a:srgbClr val="F3E9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0,52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rgbClr val="C00000"/>
                      </a:solidFill>
                      <a:prstDash val="solid"/>
                    </a:lnR>
                    <a:lnT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9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0,5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rgbClr val="C00000"/>
                      </a:solidFill>
                      <a:prstDash val="solid"/>
                    </a:lnR>
                    <a:lnT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9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7600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C00000"/>
                      </a:solidFill>
                      <a:prstDash val="solid"/>
                    </a:lnL>
                    <a:lnR w="28575">
                      <a:solidFill>
                        <a:srgbClr val="C00000"/>
                      </a:solidFill>
                      <a:prstDash val="solid"/>
                    </a:lnR>
                    <a:lnT w="28575">
                      <a:solidFill>
                        <a:srgbClr val="C00000"/>
                      </a:solidFill>
                      <a:prstDash val="solid"/>
                    </a:lnT>
                    <a:lnB w="28575">
                      <a:solidFill>
                        <a:srgbClr val="C00000"/>
                      </a:solidFill>
                      <a:prstDash val="solid"/>
                    </a:lnB>
                    <a:solidFill>
                      <a:srgbClr val="F3E9E7"/>
                    </a:solidFill>
                  </a:tcPr>
                </a:tc>
                <a:tc>
                  <a:txBody>
                    <a:bodyPr/>
                    <a:lstStyle/>
                    <a:p>
                      <a:pPr marL="5715">
                        <a:lnSpc>
                          <a:spcPts val="2085"/>
                        </a:lnSpc>
                      </a:pPr>
                      <a:r>
                        <a:rPr sz="1800" b="0" spc="-10" dirty="0">
                          <a:latin typeface="Calibri"/>
                          <a:cs typeface="Calibri"/>
                        </a:rPr>
                        <a:t>Обществознание.</a:t>
                      </a:r>
                      <a:r>
                        <a:rPr sz="1800" b="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0" spc="-10" dirty="0" err="1">
                          <a:latin typeface="Calibri"/>
                          <a:cs typeface="Calibri"/>
                        </a:rPr>
                        <a:t>Молодежные</a:t>
                      </a:r>
                      <a:r>
                        <a:rPr lang="ru-RU" sz="1800" b="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0" dirty="0" err="1">
                          <a:latin typeface="Calibri"/>
                          <a:cs typeface="Calibri"/>
                        </a:rPr>
                        <a:t>движения</a:t>
                      </a:r>
                      <a:r>
                        <a:rPr sz="1800" b="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0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1800" b="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0" dirty="0">
                          <a:latin typeface="Calibri"/>
                          <a:cs typeface="Calibri"/>
                        </a:rPr>
                        <a:t>России:</a:t>
                      </a:r>
                      <a:r>
                        <a:rPr sz="1800" b="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0" dirty="0">
                          <a:latin typeface="Calibri"/>
                          <a:cs typeface="Calibri"/>
                        </a:rPr>
                        <a:t>история</a:t>
                      </a:r>
                      <a:r>
                        <a:rPr sz="1800" b="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0" spc="-50" dirty="0">
                          <a:latin typeface="Calibri"/>
                          <a:cs typeface="Calibri"/>
                        </a:rPr>
                        <a:t>и </a:t>
                      </a:r>
                      <a:r>
                        <a:rPr sz="1800" b="0" spc="-10" dirty="0">
                          <a:latin typeface="Calibri"/>
                          <a:cs typeface="Calibri"/>
                        </a:rPr>
                        <a:t>современность</a:t>
                      </a:r>
                      <a:endParaRPr sz="1800" b="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8575">
                      <a:solidFill>
                        <a:srgbClr val="C00000"/>
                      </a:solidFill>
                      <a:prstDash val="soli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C00000"/>
                      </a:solidFill>
                      <a:prstDash val="solid"/>
                    </a:lnT>
                    <a:lnB w="28575">
                      <a:solidFill>
                        <a:srgbClr val="C00000"/>
                      </a:solidFill>
                      <a:prstDash val="solid"/>
                    </a:lnB>
                    <a:solidFill>
                      <a:srgbClr val="F3E9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rgbClr val="C00000"/>
                      </a:solidFill>
                      <a:prstDash val="solid"/>
                    </a:lnR>
                    <a:lnT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9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rgbClr val="C00000"/>
                      </a:solidFill>
                      <a:prstDash val="solid"/>
                    </a:lnR>
                    <a:lnT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9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82804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C00000"/>
                      </a:solidFill>
                      <a:prstDash val="solid"/>
                    </a:lnL>
                    <a:lnR w="28575">
                      <a:solidFill>
                        <a:srgbClr val="C00000"/>
                      </a:solidFill>
                      <a:prstDash val="solid"/>
                    </a:lnR>
                    <a:lnT w="28575">
                      <a:solidFill>
                        <a:srgbClr val="C00000"/>
                      </a:solidFill>
                      <a:prstDash val="solid"/>
                    </a:lnT>
                    <a:lnB w="28575">
                      <a:solidFill>
                        <a:srgbClr val="C00000"/>
                      </a:solidFill>
                      <a:prstDash val="solid"/>
                    </a:lnB>
                    <a:solidFill>
                      <a:srgbClr val="F3E9E7"/>
                    </a:solidFill>
                  </a:tcPr>
                </a:tc>
                <a:tc>
                  <a:txBody>
                    <a:bodyPr/>
                    <a:lstStyle/>
                    <a:p>
                      <a:pPr marL="5715" marR="93345">
                        <a:lnSpc>
                          <a:spcPts val="2160"/>
                        </a:lnSpc>
                      </a:pPr>
                      <a:r>
                        <a:rPr sz="1800" b="0" spc="-10" dirty="0">
                          <a:latin typeface="Calibri"/>
                          <a:cs typeface="Calibri"/>
                        </a:rPr>
                        <a:t>Обществознание.</a:t>
                      </a:r>
                      <a:r>
                        <a:rPr sz="1800" b="0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0" spc="-10" dirty="0" err="1">
                          <a:latin typeface="Calibri"/>
                          <a:cs typeface="Calibri"/>
                        </a:rPr>
                        <a:t>Государственная</a:t>
                      </a:r>
                      <a:r>
                        <a:rPr sz="1800" b="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lang="ru-RU" sz="1800" b="0" spc="-10" dirty="0">
                          <a:latin typeface="Calibri"/>
                          <a:cs typeface="Calibri"/>
                        </a:rPr>
                        <a:t>м</a:t>
                      </a:r>
                      <a:r>
                        <a:rPr sz="1800" b="0" spc="-10" dirty="0" err="1">
                          <a:latin typeface="Calibri"/>
                          <a:cs typeface="Calibri"/>
                        </a:rPr>
                        <a:t>олодежная</a:t>
                      </a:r>
                      <a:r>
                        <a:rPr sz="1800" b="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0" dirty="0">
                          <a:latin typeface="Calibri"/>
                          <a:cs typeface="Calibri"/>
                        </a:rPr>
                        <a:t>политика</a:t>
                      </a:r>
                      <a:r>
                        <a:rPr sz="1800" b="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0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1800" b="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0" spc="-10" dirty="0">
                          <a:latin typeface="Calibri"/>
                          <a:cs typeface="Calibri"/>
                        </a:rPr>
                        <a:t>Российской Федерации</a:t>
                      </a:r>
                      <a:endParaRPr sz="1800" b="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8575">
                      <a:solidFill>
                        <a:srgbClr val="C00000"/>
                      </a:solidFill>
                      <a:prstDash val="soli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C00000"/>
                      </a:solidFill>
                      <a:prstDash val="solid"/>
                    </a:lnT>
                    <a:lnB w="28575">
                      <a:solidFill>
                        <a:srgbClr val="C00000"/>
                      </a:solidFill>
                      <a:prstDash val="solid"/>
                    </a:lnB>
                    <a:solidFill>
                      <a:srgbClr val="F3E9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0,5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rgbClr val="C00000"/>
                      </a:solidFill>
                      <a:prstDash val="solid"/>
                    </a:lnR>
                    <a:lnT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9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rgbClr val="C00000"/>
                      </a:solidFill>
                      <a:prstDash val="solid"/>
                    </a:lnR>
                    <a:lnT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9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93600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C00000"/>
                      </a:solidFill>
                      <a:prstDash val="solid"/>
                    </a:lnL>
                    <a:lnR w="28575">
                      <a:solidFill>
                        <a:srgbClr val="C00000"/>
                      </a:solidFill>
                      <a:prstDash val="solid"/>
                    </a:lnR>
                    <a:lnT w="28575">
                      <a:solidFill>
                        <a:srgbClr val="C00000"/>
                      </a:solidFill>
                      <a:prstDash val="solid"/>
                    </a:lnT>
                    <a:lnB w="28575">
                      <a:solidFill>
                        <a:srgbClr val="C00000"/>
                      </a:solidFill>
                      <a:prstDash val="solid"/>
                    </a:lnB>
                    <a:solidFill>
                      <a:srgbClr val="F3E9E7"/>
                    </a:solidFill>
                  </a:tcPr>
                </a:tc>
                <a:tc>
                  <a:txBody>
                    <a:bodyPr/>
                    <a:lstStyle/>
                    <a:p>
                      <a:pPr marL="5715" marR="1027430">
                        <a:lnSpc>
                          <a:spcPts val="2160"/>
                        </a:lnSpc>
                      </a:pPr>
                      <a:r>
                        <a:rPr sz="1800" b="0" spc="-10" dirty="0">
                          <a:latin typeface="Calibri"/>
                          <a:cs typeface="Calibri"/>
                        </a:rPr>
                        <a:t>Обществознание.</a:t>
                      </a:r>
                      <a:r>
                        <a:rPr sz="1800" b="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0" spc="-20" dirty="0">
                          <a:latin typeface="Calibri"/>
                          <a:cs typeface="Calibri"/>
                        </a:rPr>
                        <a:t>Теории</a:t>
                      </a:r>
                      <a:r>
                        <a:rPr sz="1800" b="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0" spc="-50" dirty="0">
                          <a:latin typeface="Calibri"/>
                          <a:cs typeface="Calibri"/>
                        </a:rPr>
                        <a:t>и </a:t>
                      </a:r>
                      <a:r>
                        <a:rPr sz="1800" b="0" dirty="0" err="1">
                          <a:latin typeface="Calibri"/>
                          <a:cs typeface="Calibri"/>
                        </a:rPr>
                        <a:t>методики</a:t>
                      </a:r>
                      <a:r>
                        <a:rPr lang="ru-RU" sz="1800" b="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0" dirty="0" err="1">
                          <a:latin typeface="Calibri"/>
                          <a:cs typeface="Calibri"/>
                        </a:rPr>
                        <a:t>нравственного</a:t>
                      </a:r>
                      <a:r>
                        <a:rPr sz="1800" b="0" spc="-9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0" spc="-50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lang="ru-RU" sz="1800" b="0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0" spc="-10" dirty="0" err="1">
                          <a:latin typeface="Calibri"/>
                          <a:cs typeface="Calibri"/>
                        </a:rPr>
                        <a:t>патриотического</a:t>
                      </a:r>
                      <a:r>
                        <a:rPr sz="1800" b="0" spc="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lang="ru-RU" sz="1800" b="0" spc="15" dirty="0">
                          <a:latin typeface="Calibri"/>
                          <a:cs typeface="Calibri"/>
                        </a:rPr>
                        <a:t> в</a:t>
                      </a:r>
                      <a:r>
                        <a:rPr sz="1800" b="0" spc="-10" dirty="0" err="1">
                          <a:latin typeface="Calibri"/>
                          <a:cs typeface="Calibri"/>
                        </a:rPr>
                        <a:t>оспитания</a:t>
                      </a:r>
                      <a:r>
                        <a:rPr lang="ru-RU" sz="1800" b="0" spc="-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0" spc="-10" dirty="0" err="1">
                          <a:latin typeface="Calibri"/>
                          <a:cs typeface="Calibri"/>
                        </a:rPr>
                        <a:t>молодежи</a:t>
                      </a:r>
                      <a:endParaRPr sz="1800" b="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8575">
                      <a:solidFill>
                        <a:srgbClr val="C00000"/>
                      </a:solidFill>
                      <a:prstDash val="soli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C00000"/>
                      </a:solidFill>
                      <a:prstDash val="solid"/>
                    </a:lnT>
                    <a:lnB w="28575">
                      <a:solidFill>
                        <a:srgbClr val="C00000"/>
                      </a:solidFill>
                      <a:prstDash val="solid"/>
                    </a:lnB>
                    <a:solidFill>
                      <a:srgbClr val="F3E9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rgbClr val="C00000"/>
                      </a:solidFill>
                      <a:prstDash val="solid"/>
                    </a:lnR>
                    <a:lnT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9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rgbClr val="C00000"/>
                      </a:solidFill>
                      <a:prstDash val="solid"/>
                    </a:lnR>
                    <a:lnT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9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5308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C00000"/>
                      </a:solidFill>
                      <a:prstDash val="solid"/>
                    </a:lnL>
                    <a:lnR w="28575">
                      <a:solidFill>
                        <a:srgbClr val="C00000"/>
                      </a:solidFill>
                      <a:prstDash val="solid"/>
                    </a:lnR>
                    <a:lnT w="28575">
                      <a:solidFill>
                        <a:srgbClr val="C00000"/>
                      </a:solidFill>
                      <a:prstDash val="solid"/>
                    </a:lnT>
                    <a:lnB w="28575">
                      <a:solidFill>
                        <a:srgbClr val="C00000"/>
                      </a:solidFill>
                      <a:prstDash val="solid"/>
                    </a:lnB>
                    <a:solidFill>
                      <a:srgbClr val="F3E9E7"/>
                    </a:solidFill>
                  </a:tcPr>
                </a:tc>
                <a:tc>
                  <a:txBody>
                    <a:bodyPr/>
                    <a:lstStyle/>
                    <a:p>
                      <a:pPr marL="5715">
                        <a:lnSpc>
                          <a:spcPts val="2090"/>
                        </a:lnSpc>
                      </a:pPr>
                      <a:r>
                        <a:rPr sz="1800" b="0" spc="-10" dirty="0">
                          <a:latin typeface="Calibri"/>
                          <a:cs typeface="Calibri"/>
                        </a:rPr>
                        <a:t>Обществознание.</a:t>
                      </a:r>
                      <a:r>
                        <a:rPr sz="1800" b="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0" spc="-20" dirty="0">
                          <a:latin typeface="Calibri"/>
                          <a:cs typeface="Calibri"/>
                        </a:rPr>
                        <a:t>Теории</a:t>
                      </a:r>
                      <a:r>
                        <a:rPr sz="1800" b="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0" spc="-50" dirty="0">
                          <a:latin typeface="Calibri"/>
                          <a:cs typeface="Calibri"/>
                        </a:rPr>
                        <a:t>и</a:t>
                      </a:r>
                      <a:endParaRPr sz="1800" b="0" dirty="0">
                        <a:latin typeface="Calibri"/>
                        <a:cs typeface="Calibri"/>
                      </a:endParaRPr>
                    </a:p>
                    <a:p>
                      <a:pPr marL="5715">
                        <a:lnSpc>
                          <a:spcPct val="100000"/>
                        </a:lnSpc>
                      </a:pPr>
                      <a:r>
                        <a:rPr sz="1800" b="0" dirty="0">
                          <a:latin typeface="Calibri"/>
                          <a:cs typeface="Calibri"/>
                        </a:rPr>
                        <a:t>методики</a:t>
                      </a:r>
                      <a:r>
                        <a:rPr sz="1800" b="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0" dirty="0">
                          <a:latin typeface="Calibri"/>
                          <a:cs typeface="Calibri"/>
                        </a:rPr>
                        <a:t>лидерства</a:t>
                      </a:r>
                      <a:r>
                        <a:rPr sz="1800" b="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0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1800" b="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0" spc="-10" dirty="0">
                          <a:latin typeface="Calibri"/>
                          <a:cs typeface="Calibri"/>
                        </a:rPr>
                        <a:t>управления</a:t>
                      </a:r>
                      <a:endParaRPr sz="1800" b="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8575">
                      <a:solidFill>
                        <a:srgbClr val="C00000"/>
                      </a:solidFill>
                      <a:prstDash val="solid"/>
                    </a:lnL>
                    <a:lnR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C00000"/>
                      </a:solidFill>
                      <a:prstDash val="solid"/>
                    </a:lnT>
                    <a:lnB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9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0,48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rgbClr val="C00000"/>
                      </a:solidFill>
                      <a:prstDash val="solid"/>
                    </a:lnR>
                    <a:lnT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9E7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0,5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rgbClr val="C00000"/>
                      </a:solidFill>
                      <a:prstDash val="solid"/>
                    </a:lnR>
                    <a:lnT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9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78765">
                <a:tc gridSpan="2">
                  <a:txBody>
                    <a:bodyPr/>
                    <a:lstStyle/>
                    <a:p>
                      <a:pPr algn="ctr">
                        <a:lnSpc>
                          <a:spcPts val="2100"/>
                        </a:lnSpc>
                      </a:pPr>
                      <a:r>
                        <a:rPr sz="1800" b="1" spc="-10" dirty="0">
                          <a:latin typeface="Calibri"/>
                          <a:cs typeface="Calibri"/>
                        </a:rPr>
                        <a:t>Количество</a:t>
                      </a:r>
                      <a:r>
                        <a:rPr sz="18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часов</a:t>
                      </a:r>
                      <a:r>
                        <a:rPr sz="18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18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latin typeface="Calibri"/>
                          <a:cs typeface="Calibri"/>
                        </a:rPr>
                        <a:t>неделю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8575">
                      <a:solidFill>
                        <a:srgbClr val="C00000"/>
                      </a:solidFill>
                      <a:prstDash val="solid"/>
                    </a:lnL>
                    <a:lnR w="28575">
                      <a:solidFill>
                        <a:srgbClr val="C00000"/>
                      </a:solidFill>
                      <a:prstDash val="solid"/>
                    </a:lnR>
                    <a:lnT w="28575">
                      <a:solidFill>
                        <a:srgbClr val="C00000"/>
                      </a:solidFill>
                      <a:prstDash val="solid"/>
                    </a:lnT>
                    <a:lnB w="28575">
                      <a:solidFill>
                        <a:srgbClr val="C00000"/>
                      </a:solidFill>
                      <a:prstDash val="solid"/>
                    </a:lnB>
                    <a:solidFill>
                      <a:srgbClr val="F3E9E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2100"/>
                        </a:lnSpc>
                      </a:pPr>
                      <a:r>
                        <a:rPr lang="ru-RU" sz="1800" b="1" spc="-25" dirty="0">
                          <a:latin typeface="Calibri"/>
                          <a:cs typeface="Calibri"/>
                        </a:rPr>
                        <a:t>37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rgbClr val="C00000"/>
                      </a:solidFill>
                      <a:prstDash val="solid"/>
                    </a:lnR>
                    <a:lnT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3E9E7"/>
                    </a:solidFill>
                  </a:tcPr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2100"/>
                        </a:lnSpc>
                      </a:pPr>
                      <a:r>
                        <a:rPr sz="1800" b="1" spc="-25" dirty="0">
                          <a:latin typeface="Calibri"/>
                          <a:cs typeface="Calibri"/>
                        </a:rPr>
                        <a:t>3</a:t>
                      </a:r>
                      <a:r>
                        <a:rPr lang="ru-RU" sz="1800" b="1" spc="-25" dirty="0">
                          <a:latin typeface="Calibri"/>
                          <a:cs typeface="Calibri"/>
                        </a:rPr>
                        <a:t>7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rgbClr val="C00000"/>
                      </a:solidFill>
                      <a:prstDash val="solid"/>
                    </a:lnR>
                    <a:lnT w="28575" cap="flat" cmpd="sng" algn="ctr">
                      <a:solidFill>
                        <a:srgbClr val="C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C00000"/>
                      </a:solidFill>
                      <a:prstDash val="solid"/>
                    </a:lnB>
                    <a:solidFill>
                      <a:srgbClr val="F3E9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8865691"/>
              </p:ext>
            </p:extLst>
          </p:nvPr>
        </p:nvGraphicFramePr>
        <p:xfrm>
          <a:off x="475703" y="1763712"/>
          <a:ext cx="5389880" cy="30003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3898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5285">
                <a:tc>
                  <a:txBody>
                    <a:bodyPr/>
                    <a:lstStyle/>
                    <a:p>
                      <a:pPr marL="9525">
                        <a:lnSpc>
                          <a:spcPts val="2815"/>
                        </a:lnSpc>
                      </a:pPr>
                      <a:r>
                        <a:rPr sz="2400" spc="-10" dirty="0">
                          <a:latin typeface="Calibri"/>
                          <a:cs typeface="Calibri"/>
                        </a:rPr>
                        <a:t>Информатика</a:t>
                      </a:r>
                      <a:endParaRPr sz="2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8575">
                      <a:solidFill>
                        <a:srgbClr val="C00000"/>
                      </a:solidFill>
                      <a:prstDash val="solid"/>
                    </a:lnL>
                    <a:lnR w="28575">
                      <a:solidFill>
                        <a:srgbClr val="C00000"/>
                      </a:solidFill>
                      <a:prstDash val="solid"/>
                    </a:lnR>
                    <a:lnT w="28575">
                      <a:solidFill>
                        <a:srgbClr val="C00000"/>
                      </a:solidFill>
                      <a:prstDash val="solid"/>
                    </a:lnT>
                    <a:lnB w="28575">
                      <a:solidFill>
                        <a:srgbClr val="C00000"/>
                      </a:solidFill>
                      <a:prstDash val="solid"/>
                    </a:lnB>
                    <a:solidFill>
                      <a:srgbClr val="F3E9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4650">
                <a:tc>
                  <a:txBody>
                    <a:bodyPr/>
                    <a:lstStyle/>
                    <a:p>
                      <a:pPr marL="9525">
                        <a:lnSpc>
                          <a:spcPts val="2815"/>
                        </a:lnSpc>
                      </a:pPr>
                      <a:r>
                        <a:rPr sz="2400" spc="-10" dirty="0">
                          <a:latin typeface="Calibri"/>
                          <a:cs typeface="Calibri"/>
                        </a:rPr>
                        <a:t>Химия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8575">
                      <a:solidFill>
                        <a:srgbClr val="C00000"/>
                      </a:solidFill>
                      <a:prstDash val="solid"/>
                    </a:lnL>
                    <a:lnR w="28575">
                      <a:solidFill>
                        <a:srgbClr val="C00000"/>
                      </a:solidFill>
                      <a:prstDash val="solid"/>
                    </a:lnR>
                    <a:lnT w="28575">
                      <a:solidFill>
                        <a:srgbClr val="C00000"/>
                      </a:solidFill>
                      <a:prstDash val="solid"/>
                    </a:lnT>
                    <a:lnB w="28575">
                      <a:solidFill>
                        <a:srgbClr val="C00000"/>
                      </a:solidFill>
                      <a:prstDash val="solid"/>
                    </a:lnB>
                    <a:solidFill>
                      <a:srgbClr val="F3E9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5285">
                <a:tc>
                  <a:txBody>
                    <a:bodyPr/>
                    <a:lstStyle/>
                    <a:p>
                      <a:pPr marL="9525">
                        <a:lnSpc>
                          <a:spcPts val="2815"/>
                        </a:lnSpc>
                      </a:pPr>
                      <a:r>
                        <a:rPr sz="2400" spc="-10" dirty="0">
                          <a:latin typeface="Calibri"/>
                          <a:cs typeface="Calibri"/>
                        </a:rPr>
                        <a:t>Физика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8575">
                      <a:solidFill>
                        <a:srgbClr val="C00000"/>
                      </a:solidFill>
                      <a:prstDash val="solid"/>
                    </a:lnL>
                    <a:lnR w="28575">
                      <a:solidFill>
                        <a:srgbClr val="C00000"/>
                      </a:solidFill>
                      <a:prstDash val="solid"/>
                    </a:lnR>
                    <a:lnT w="28575">
                      <a:solidFill>
                        <a:srgbClr val="C00000"/>
                      </a:solidFill>
                      <a:prstDash val="solid"/>
                    </a:lnT>
                    <a:lnB w="28575">
                      <a:solidFill>
                        <a:srgbClr val="C00000"/>
                      </a:solidFill>
                      <a:prstDash val="solid"/>
                    </a:lnB>
                    <a:solidFill>
                      <a:srgbClr val="F3E9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5285">
                <a:tc>
                  <a:txBody>
                    <a:bodyPr/>
                    <a:lstStyle/>
                    <a:p>
                      <a:pPr marL="9525">
                        <a:lnSpc>
                          <a:spcPts val="2815"/>
                        </a:lnSpc>
                      </a:pPr>
                      <a:r>
                        <a:rPr sz="2400" spc="-10" dirty="0">
                          <a:latin typeface="Calibri"/>
                          <a:cs typeface="Calibri"/>
                        </a:rPr>
                        <a:t>Биология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8575">
                      <a:solidFill>
                        <a:srgbClr val="C00000"/>
                      </a:solidFill>
                      <a:prstDash val="solid"/>
                    </a:lnL>
                    <a:lnR w="28575">
                      <a:solidFill>
                        <a:srgbClr val="C00000"/>
                      </a:solidFill>
                      <a:prstDash val="solid"/>
                    </a:lnR>
                    <a:lnT w="28575">
                      <a:solidFill>
                        <a:srgbClr val="C00000"/>
                      </a:solidFill>
                      <a:prstDash val="solid"/>
                    </a:lnT>
                    <a:lnB w="28575">
                      <a:solidFill>
                        <a:srgbClr val="C00000"/>
                      </a:solidFill>
                      <a:prstDash val="solid"/>
                    </a:lnB>
                    <a:solidFill>
                      <a:srgbClr val="F3E9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5285">
                <a:tc>
                  <a:txBody>
                    <a:bodyPr/>
                    <a:lstStyle/>
                    <a:p>
                      <a:pPr marL="9525">
                        <a:lnSpc>
                          <a:spcPts val="2820"/>
                        </a:lnSpc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Основы</a:t>
                      </a:r>
                      <a:r>
                        <a:rPr sz="24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безопасности</a:t>
                      </a:r>
                      <a:r>
                        <a:rPr sz="24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24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защиты</a:t>
                      </a:r>
                      <a:r>
                        <a:rPr sz="24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Родины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8575">
                      <a:solidFill>
                        <a:srgbClr val="C00000"/>
                      </a:solidFill>
                      <a:prstDash val="solid"/>
                    </a:lnL>
                    <a:lnR w="28575">
                      <a:solidFill>
                        <a:srgbClr val="C00000"/>
                      </a:solidFill>
                      <a:prstDash val="solid"/>
                    </a:lnR>
                    <a:lnT w="28575">
                      <a:solidFill>
                        <a:srgbClr val="C00000"/>
                      </a:solidFill>
                      <a:prstDash val="solid"/>
                    </a:lnT>
                    <a:lnB w="28575">
                      <a:solidFill>
                        <a:srgbClr val="C00000"/>
                      </a:solidFill>
                      <a:prstDash val="solid"/>
                    </a:lnB>
                    <a:solidFill>
                      <a:srgbClr val="F3E9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4650">
                <a:tc>
                  <a:txBody>
                    <a:bodyPr/>
                    <a:lstStyle/>
                    <a:p>
                      <a:pPr marL="9525">
                        <a:lnSpc>
                          <a:spcPts val="2820"/>
                        </a:lnSpc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Физическая</a:t>
                      </a:r>
                      <a:r>
                        <a:rPr sz="2400" spc="-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культура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8575">
                      <a:solidFill>
                        <a:srgbClr val="C00000"/>
                      </a:solidFill>
                      <a:prstDash val="solid"/>
                    </a:lnL>
                    <a:lnR w="28575">
                      <a:solidFill>
                        <a:srgbClr val="C00000"/>
                      </a:solidFill>
                      <a:prstDash val="solid"/>
                    </a:lnR>
                    <a:lnT w="28575">
                      <a:solidFill>
                        <a:srgbClr val="C00000"/>
                      </a:solidFill>
                      <a:prstDash val="solid"/>
                    </a:lnT>
                    <a:lnB w="28575">
                      <a:solidFill>
                        <a:srgbClr val="C00000"/>
                      </a:solidFill>
                      <a:prstDash val="solid"/>
                    </a:lnB>
                    <a:solidFill>
                      <a:srgbClr val="F3E9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5285">
                <a:tc>
                  <a:txBody>
                    <a:bodyPr/>
                    <a:lstStyle/>
                    <a:p>
                      <a:pPr marL="9525">
                        <a:lnSpc>
                          <a:spcPts val="2820"/>
                        </a:lnSpc>
                      </a:pPr>
                      <a:r>
                        <a:rPr sz="2400" spc="-25" dirty="0">
                          <a:latin typeface="Calibri"/>
                          <a:cs typeface="Calibri"/>
                        </a:rPr>
                        <a:t>Технологический</a:t>
                      </a:r>
                      <a:r>
                        <a:rPr sz="24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проектный</a:t>
                      </a:r>
                      <a:r>
                        <a:rPr sz="24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практикум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8575">
                      <a:solidFill>
                        <a:srgbClr val="C00000"/>
                      </a:solidFill>
                      <a:prstDash val="solid"/>
                    </a:lnL>
                    <a:lnR w="28575">
                      <a:solidFill>
                        <a:srgbClr val="C00000"/>
                      </a:solidFill>
                      <a:prstDash val="solid"/>
                    </a:lnR>
                    <a:lnT w="28575">
                      <a:solidFill>
                        <a:srgbClr val="C00000"/>
                      </a:solidFill>
                      <a:prstDash val="solid"/>
                    </a:lnT>
                    <a:lnB w="28575">
                      <a:solidFill>
                        <a:srgbClr val="C00000"/>
                      </a:solidFill>
                      <a:prstDash val="solid"/>
                    </a:lnB>
                    <a:solidFill>
                      <a:srgbClr val="F3E9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4650">
                <a:tc>
                  <a:txBody>
                    <a:bodyPr/>
                    <a:lstStyle/>
                    <a:p>
                      <a:pPr marL="9525">
                        <a:lnSpc>
                          <a:spcPts val="2820"/>
                        </a:lnSpc>
                      </a:pPr>
                      <a:r>
                        <a:rPr sz="2400" spc="-25" dirty="0">
                          <a:latin typeface="Calibri"/>
                          <a:cs typeface="Calibri"/>
                        </a:rPr>
                        <a:t>Технопредпринимательство</a:t>
                      </a:r>
                      <a:r>
                        <a:rPr sz="2400" spc="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2400" spc="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экономика</a:t>
                      </a:r>
                      <a:endParaRPr sz="2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8575">
                      <a:solidFill>
                        <a:srgbClr val="C00000"/>
                      </a:solidFill>
                      <a:prstDash val="solid"/>
                    </a:lnL>
                    <a:lnR w="28575">
                      <a:solidFill>
                        <a:srgbClr val="C00000"/>
                      </a:solidFill>
                      <a:prstDash val="solid"/>
                    </a:lnR>
                    <a:lnT w="28575">
                      <a:solidFill>
                        <a:srgbClr val="C00000"/>
                      </a:solidFill>
                      <a:prstDash val="solid"/>
                    </a:lnT>
                    <a:lnB w="28575">
                      <a:solidFill>
                        <a:srgbClr val="C00000"/>
                      </a:solidFill>
                      <a:prstDash val="solid"/>
                    </a:lnB>
                    <a:solidFill>
                      <a:srgbClr val="F3E9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16939" y="307924"/>
            <a:ext cx="8209915" cy="1301115"/>
          </a:xfrm>
          <a:prstGeom prst="rect">
            <a:avLst/>
          </a:prstGeom>
        </p:spPr>
        <p:txBody>
          <a:bodyPr vert="horz" wrap="square" lIns="0" tIns="89535" rIns="0" bIns="0" rtlCol="0">
            <a:spAutoFit/>
          </a:bodyPr>
          <a:lstStyle/>
          <a:p>
            <a:pPr marL="12700" marR="5080">
              <a:lnSpc>
                <a:spcPts val="4750"/>
              </a:lnSpc>
              <a:spcBef>
                <a:spcPts val="705"/>
              </a:spcBef>
            </a:pPr>
            <a:r>
              <a:rPr sz="4400" spc="-45" dirty="0">
                <a:solidFill>
                  <a:srgbClr val="44536A"/>
                </a:solidFill>
              </a:rPr>
              <a:t>Заочное/семейное/дистанционное </a:t>
            </a:r>
            <a:r>
              <a:rPr sz="4400" spc="-10" dirty="0">
                <a:solidFill>
                  <a:srgbClr val="44536A"/>
                </a:solidFill>
              </a:rPr>
              <a:t>обучение</a:t>
            </a:r>
            <a:endParaRPr sz="4400"/>
          </a:p>
        </p:txBody>
      </p:sp>
      <p:sp>
        <p:nvSpPr>
          <p:cNvPr id="4" name="object 4"/>
          <p:cNvSpPr/>
          <p:nvPr/>
        </p:nvSpPr>
        <p:spPr>
          <a:xfrm>
            <a:off x="10058400" y="97535"/>
            <a:ext cx="2133600" cy="178435"/>
          </a:xfrm>
          <a:custGeom>
            <a:avLst/>
            <a:gdLst/>
            <a:ahLst/>
            <a:cxnLst/>
            <a:rect l="l" t="t" r="r" b="b"/>
            <a:pathLst>
              <a:path w="2133600" h="178435">
                <a:moveTo>
                  <a:pt x="2133600" y="0"/>
                </a:moveTo>
                <a:lnTo>
                  <a:pt x="0" y="0"/>
                </a:lnTo>
                <a:lnTo>
                  <a:pt x="0" y="178307"/>
                </a:lnTo>
                <a:lnTo>
                  <a:pt x="2133600" y="178307"/>
                </a:lnTo>
                <a:lnTo>
                  <a:pt x="2133600" y="0"/>
                </a:lnTo>
                <a:close/>
              </a:path>
            </a:pathLst>
          </a:custGeom>
          <a:solidFill>
            <a:srgbClr val="85CF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5372100"/>
            <a:ext cx="1485900" cy="1485900"/>
          </a:xfrm>
          <a:custGeom>
            <a:avLst/>
            <a:gdLst/>
            <a:ahLst/>
            <a:cxnLst/>
            <a:rect l="l" t="t" r="r" b="b"/>
            <a:pathLst>
              <a:path w="1485900" h="1485900">
                <a:moveTo>
                  <a:pt x="0" y="0"/>
                </a:moveTo>
                <a:lnTo>
                  <a:pt x="0" y="1485899"/>
                </a:lnTo>
                <a:lnTo>
                  <a:pt x="1485900" y="1485899"/>
                </a:lnTo>
                <a:lnTo>
                  <a:pt x="0" y="0"/>
                </a:lnTo>
                <a:close/>
              </a:path>
            </a:pathLst>
          </a:custGeom>
          <a:solidFill>
            <a:srgbClr val="1D9A7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6069329" y="1796618"/>
            <a:ext cx="5421630" cy="29527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Calibri"/>
                <a:cs typeface="Calibri"/>
              </a:rPr>
              <a:t>Очно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в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10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классе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–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27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ч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(4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учебных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дня</a:t>
            </a:r>
            <a:r>
              <a:rPr sz="2400" spc="-25" dirty="0">
                <a:latin typeface="Calibri"/>
                <a:cs typeface="Calibri"/>
              </a:rPr>
              <a:t> по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400" spc="-10" dirty="0">
                <a:latin typeface="Calibri"/>
                <a:cs typeface="Calibri"/>
              </a:rPr>
              <a:t>6-</a:t>
            </a:r>
            <a:r>
              <a:rPr sz="2400" dirty="0">
                <a:latin typeface="Calibri"/>
                <a:cs typeface="Calibri"/>
              </a:rPr>
              <a:t>7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уроков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в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лицее)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400" dirty="0">
                <a:latin typeface="Calibri"/>
                <a:cs typeface="Calibri"/>
              </a:rPr>
              <a:t>Очно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в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11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классе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–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27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ч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(4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учебных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дня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по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400" spc="-10" dirty="0">
                <a:latin typeface="Calibri"/>
                <a:cs typeface="Calibri"/>
              </a:rPr>
              <a:t>6-</a:t>
            </a:r>
            <a:r>
              <a:rPr sz="2400" dirty="0">
                <a:latin typeface="Calibri"/>
                <a:cs typeface="Calibri"/>
              </a:rPr>
              <a:t>7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уроков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в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лицее)</a:t>
            </a:r>
            <a:endParaRPr sz="2400">
              <a:latin typeface="Calibri"/>
              <a:cs typeface="Calibri"/>
            </a:endParaRPr>
          </a:p>
          <a:p>
            <a:pPr marL="12700" marR="319405">
              <a:lnSpc>
                <a:spcPct val="100000"/>
              </a:lnSpc>
            </a:pPr>
            <a:r>
              <a:rPr sz="2400" dirty="0">
                <a:latin typeface="Calibri"/>
                <a:cs typeface="Calibri"/>
              </a:rPr>
              <a:t>Остальные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дни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-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занятия</a:t>
            </a:r>
            <a:r>
              <a:rPr sz="2400" b="1" spc="-4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по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профилю </a:t>
            </a:r>
            <a:r>
              <a:rPr sz="2400" b="1" dirty="0">
                <a:latin typeface="Calibri"/>
                <a:cs typeface="Calibri"/>
              </a:rPr>
              <a:t>(вуз),</a:t>
            </a:r>
            <a:r>
              <a:rPr sz="2400" b="1" spc="-7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внеурочная</a:t>
            </a:r>
            <a:r>
              <a:rPr sz="2400" b="1" spc="-9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деятельность, самостоятельная</a:t>
            </a:r>
            <a:r>
              <a:rPr sz="2400" b="1" spc="-70" dirty="0">
                <a:latin typeface="Calibri"/>
                <a:cs typeface="Calibri"/>
              </a:rPr>
              <a:t> </a:t>
            </a:r>
            <a:r>
              <a:rPr sz="2400" b="1" spc="-20" dirty="0">
                <a:latin typeface="Calibri"/>
                <a:cs typeface="Calibri"/>
              </a:rPr>
              <a:t>подготовка</a:t>
            </a:r>
            <a:r>
              <a:rPr sz="2400" b="1" spc="-3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в</a:t>
            </a:r>
            <a:r>
              <a:rPr sz="2400" b="1" spc="-3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рамках </a:t>
            </a:r>
            <a:r>
              <a:rPr sz="2400" b="1" dirty="0">
                <a:latin typeface="Calibri"/>
                <a:cs typeface="Calibri"/>
              </a:rPr>
              <a:t>заочного</a:t>
            </a:r>
            <a:r>
              <a:rPr sz="2400" b="1" spc="-11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обучения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1587" y="233629"/>
            <a:ext cx="3198495" cy="2782813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pc="-25" dirty="0"/>
              <a:t>Проект</a:t>
            </a:r>
            <a:r>
              <a:rPr spc="-155" dirty="0"/>
              <a:t> </a:t>
            </a:r>
            <a:r>
              <a:rPr spc="-25" dirty="0"/>
              <a:t>учебного </a:t>
            </a:r>
            <a:r>
              <a:rPr spc="-10" dirty="0"/>
              <a:t>плана</a:t>
            </a:r>
          </a:p>
          <a:p>
            <a:pPr marL="12700" marR="538480">
              <a:lnSpc>
                <a:spcPct val="100000"/>
              </a:lnSpc>
              <a:spcBef>
                <a:spcPts val="5"/>
              </a:spcBef>
            </a:pPr>
            <a:r>
              <a:rPr spc="-30" dirty="0"/>
              <a:t>10-</a:t>
            </a:r>
            <a:r>
              <a:rPr dirty="0"/>
              <a:t>11</a:t>
            </a:r>
            <a:r>
              <a:rPr lang="ru-RU" dirty="0"/>
              <a:t>К</a:t>
            </a:r>
            <a:r>
              <a:rPr spc="-110" dirty="0"/>
              <a:t> </a:t>
            </a:r>
            <a:r>
              <a:rPr spc="-55" dirty="0"/>
              <a:t> </a:t>
            </a:r>
            <a:r>
              <a:rPr spc="-30" dirty="0" err="1"/>
              <a:t>класса</a:t>
            </a:r>
            <a:r>
              <a:rPr spc="-30" dirty="0"/>
              <a:t> </a:t>
            </a:r>
            <a:r>
              <a:rPr spc="-10" dirty="0"/>
              <a:t>(</a:t>
            </a:r>
            <a:r>
              <a:rPr lang="ru-RU" spc="-10" dirty="0"/>
              <a:t>Чаплыгина</a:t>
            </a:r>
            <a:r>
              <a:rPr spc="-10" dirty="0"/>
              <a:t>)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0" y="3483864"/>
            <a:ext cx="2268855" cy="1007110"/>
            <a:chOff x="0" y="3483864"/>
            <a:chExt cx="2268855" cy="100711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3483864"/>
              <a:ext cx="834390" cy="64084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67868" y="3483864"/>
              <a:ext cx="459486" cy="64084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60831" y="3483864"/>
              <a:ext cx="1707642" cy="64084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3849624"/>
              <a:ext cx="2047494" cy="640842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24485" y="3545585"/>
            <a:ext cx="275272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81355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FFC000"/>
                </a:solidFill>
                <a:latin typeface="Calibri"/>
                <a:cs typeface="Calibri"/>
              </a:rPr>
              <a:t>202</a:t>
            </a:r>
            <a:r>
              <a:rPr lang="ru-RU" sz="2400" b="1" spc="-10" dirty="0">
                <a:solidFill>
                  <a:srgbClr val="FFC000"/>
                </a:solidFill>
                <a:latin typeface="Calibri"/>
                <a:cs typeface="Calibri"/>
              </a:rPr>
              <a:t>6</a:t>
            </a:r>
            <a:r>
              <a:rPr sz="2400" b="1" spc="-10" dirty="0">
                <a:solidFill>
                  <a:srgbClr val="FFC000"/>
                </a:solidFill>
                <a:latin typeface="Calibri"/>
                <a:cs typeface="Calibri"/>
              </a:rPr>
              <a:t>-</a:t>
            </a:r>
            <a:r>
              <a:rPr sz="2400" b="1" dirty="0">
                <a:solidFill>
                  <a:srgbClr val="FFC000"/>
                </a:solidFill>
                <a:latin typeface="Calibri"/>
                <a:cs typeface="Calibri"/>
              </a:rPr>
              <a:t>202</a:t>
            </a:r>
            <a:r>
              <a:rPr lang="ru-RU" sz="2400" b="1" dirty="0">
                <a:solidFill>
                  <a:srgbClr val="FFC000"/>
                </a:solidFill>
                <a:latin typeface="Calibri"/>
                <a:cs typeface="Calibri"/>
              </a:rPr>
              <a:t>8</a:t>
            </a:r>
            <a:r>
              <a:rPr sz="2400" b="1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2400" b="1" spc="-25" dirty="0">
                <a:solidFill>
                  <a:srgbClr val="FFC000"/>
                </a:solidFill>
                <a:latin typeface="Calibri"/>
                <a:cs typeface="Calibri"/>
              </a:rPr>
              <a:t>годы </a:t>
            </a:r>
            <a:r>
              <a:rPr sz="2400" b="1" spc="-10" dirty="0">
                <a:solidFill>
                  <a:srgbClr val="FFC000"/>
                </a:solidFill>
                <a:latin typeface="Calibri"/>
                <a:cs typeface="Calibri"/>
              </a:rPr>
              <a:t>Профильный</a:t>
            </a:r>
            <a:endParaRPr sz="24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lang="ru-RU" sz="2400" b="1" spc="-10" dirty="0">
                <a:solidFill>
                  <a:srgbClr val="FFC000"/>
                </a:solidFill>
                <a:latin typeface="Calibri"/>
                <a:cs typeface="Calibri"/>
              </a:rPr>
              <a:t>креативный</a:t>
            </a:r>
            <a:r>
              <a:rPr sz="2400" b="1" spc="-4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2400" b="1" spc="-20" dirty="0">
                <a:solidFill>
                  <a:srgbClr val="FFC000"/>
                </a:solidFill>
                <a:latin typeface="Calibri"/>
                <a:cs typeface="Calibri"/>
              </a:rPr>
              <a:t>класс</a:t>
            </a:r>
            <a:endParaRPr sz="2400" dirty="0">
              <a:latin typeface="Calibri"/>
              <a:cs typeface="Calibri"/>
            </a:endParaRPr>
          </a:p>
        </p:txBody>
      </p:sp>
      <p:grpSp>
        <p:nvGrpSpPr>
          <p:cNvPr id="10" name="object 10"/>
          <p:cNvGrpSpPr/>
          <p:nvPr/>
        </p:nvGrpSpPr>
        <p:grpSpPr>
          <a:xfrm>
            <a:off x="1133855" y="4986528"/>
            <a:ext cx="1559560" cy="1260475"/>
            <a:chOff x="1133855" y="4986528"/>
            <a:chExt cx="1559560" cy="1260475"/>
          </a:xfrm>
        </p:grpSpPr>
        <p:sp>
          <p:nvSpPr>
            <p:cNvPr id="11" name="object 11"/>
            <p:cNvSpPr/>
            <p:nvPr/>
          </p:nvSpPr>
          <p:spPr>
            <a:xfrm>
              <a:off x="1133855" y="4986528"/>
              <a:ext cx="1559560" cy="259079"/>
            </a:xfrm>
            <a:custGeom>
              <a:avLst/>
              <a:gdLst/>
              <a:ahLst/>
              <a:cxnLst/>
              <a:rect l="l" t="t" r="r" b="b"/>
              <a:pathLst>
                <a:path w="1559560" h="259079">
                  <a:moveTo>
                    <a:pt x="1408557" y="0"/>
                  </a:moveTo>
                  <a:lnTo>
                    <a:pt x="150494" y="0"/>
                  </a:lnTo>
                  <a:lnTo>
                    <a:pt x="0" y="259080"/>
                  </a:lnTo>
                  <a:lnTo>
                    <a:pt x="1559052" y="259080"/>
                  </a:lnTo>
                  <a:lnTo>
                    <a:pt x="1408557" y="0"/>
                  </a:lnTo>
                  <a:close/>
                </a:path>
              </a:pathLst>
            </a:custGeom>
            <a:solidFill>
              <a:srgbClr val="0725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283207" y="4986528"/>
              <a:ext cx="1260475" cy="1260475"/>
            </a:xfrm>
            <a:custGeom>
              <a:avLst/>
              <a:gdLst/>
              <a:ahLst/>
              <a:cxnLst/>
              <a:rect l="l" t="t" r="r" b="b"/>
              <a:pathLst>
                <a:path w="1260475" h="1260475">
                  <a:moveTo>
                    <a:pt x="1260348" y="0"/>
                  </a:moveTo>
                  <a:lnTo>
                    <a:pt x="0" y="0"/>
                  </a:lnTo>
                  <a:lnTo>
                    <a:pt x="0" y="630174"/>
                  </a:lnTo>
                  <a:lnTo>
                    <a:pt x="1728" y="677204"/>
                  </a:lnTo>
                  <a:lnTo>
                    <a:pt x="6833" y="723295"/>
                  </a:lnTo>
                  <a:lnTo>
                    <a:pt x="15193" y="768326"/>
                  </a:lnTo>
                  <a:lnTo>
                    <a:pt x="26685" y="812174"/>
                  </a:lnTo>
                  <a:lnTo>
                    <a:pt x="41187" y="854719"/>
                  </a:lnTo>
                  <a:lnTo>
                    <a:pt x="58578" y="895837"/>
                  </a:lnTo>
                  <a:lnTo>
                    <a:pt x="78736" y="935407"/>
                  </a:lnTo>
                  <a:lnTo>
                    <a:pt x="101538" y="973308"/>
                  </a:lnTo>
                  <a:lnTo>
                    <a:pt x="126863" y="1009417"/>
                  </a:lnTo>
                  <a:lnTo>
                    <a:pt x="154589" y="1043612"/>
                  </a:lnTo>
                  <a:lnTo>
                    <a:pt x="184594" y="1075772"/>
                  </a:lnTo>
                  <a:lnTo>
                    <a:pt x="216756" y="1105775"/>
                  </a:lnTo>
                  <a:lnTo>
                    <a:pt x="250952" y="1133499"/>
                  </a:lnTo>
                  <a:lnTo>
                    <a:pt x="287062" y="1158821"/>
                  </a:lnTo>
                  <a:lnTo>
                    <a:pt x="324962" y="1181621"/>
                  </a:lnTo>
                  <a:lnTo>
                    <a:pt x="364532" y="1201777"/>
                  </a:lnTo>
                  <a:lnTo>
                    <a:pt x="405649" y="1219166"/>
                  </a:lnTo>
                  <a:lnTo>
                    <a:pt x="448191" y="1233666"/>
                  </a:lnTo>
                  <a:lnTo>
                    <a:pt x="492037" y="1245156"/>
                  </a:lnTo>
                  <a:lnTo>
                    <a:pt x="537064" y="1253515"/>
                  </a:lnTo>
                  <a:lnTo>
                    <a:pt x="583150" y="1258619"/>
                  </a:lnTo>
                  <a:lnTo>
                    <a:pt x="630173" y="1260348"/>
                  </a:lnTo>
                  <a:lnTo>
                    <a:pt x="677197" y="1258619"/>
                  </a:lnTo>
                  <a:lnTo>
                    <a:pt x="723283" y="1253515"/>
                  </a:lnTo>
                  <a:lnTo>
                    <a:pt x="768310" y="1245156"/>
                  </a:lnTo>
                  <a:lnTo>
                    <a:pt x="812156" y="1233666"/>
                  </a:lnTo>
                  <a:lnTo>
                    <a:pt x="854698" y="1219166"/>
                  </a:lnTo>
                  <a:lnTo>
                    <a:pt x="895815" y="1201777"/>
                  </a:lnTo>
                  <a:lnTo>
                    <a:pt x="935385" y="1181621"/>
                  </a:lnTo>
                  <a:lnTo>
                    <a:pt x="973285" y="1158821"/>
                  </a:lnTo>
                  <a:lnTo>
                    <a:pt x="1009395" y="1133499"/>
                  </a:lnTo>
                  <a:lnTo>
                    <a:pt x="1043591" y="1105775"/>
                  </a:lnTo>
                  <a:lnTo>
                    <a:pt x="1075753" y="1075772"/>
                  </a:lnTo>
                  <a:lnTo>
                    <a:pt x="1105758" y="1043612"/>
                  </a:lnTo>
                  <a:lnTo>
                    <a:pt x="1133484" y="1009417"/>
                  </a:lnTo>
                  <a:lnTo>
                    <a:pt x="1158809" y="973308"/>
                  </a:lnTo>
                  <a:lnTo>
                    <a:pt x="1181611" y="935407"/>
                  </a:lnTo>
                  <a:lnTo>
                    <a:pt x="1201769" y="895837"/>
                  </a:lnTo>
                  <a:lnTo>
                    <a:pt x="1219160" y="854719"/>
                  </a:lnTo>
                  <a:lnTo>
                    <a:pt x="1233662" y="812174"/>
                  </a:lnTo>
                  <a:lnTo>
                    <a:pt x="1245154" y="768326"/>
                  </a:lnTo>
                  <a:lnTo>
                    <a:pt x="1253514" y="723295"/>
                  </a:lnTo>
                  <a:lnTo>
                    <a:pt x="1258619" y="677204"/>
                  </a:lnTo>
                  <a:lnTo>
                    <a:pt x="1260348" y="630174"/>
                  </a:lnTo>
                  <a:lnTo>
                    <a:pt x="1260348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455419" y="5160264"/>
              <a:ext cx="911860" cy="913130"/>
            </a:xfrm>
            <a:custGeom>
              <a:avLst/>
              <a:gdLst/>
              <a:ahLst/>
              <a:cxnLst/>
              <a:rect l="l" t="t" r="r" b="b"/>
              <a:pathLst>
                <a:path w="911860" h="913129">
                  <a:moveTo>
                    <a:pt x="455675" y="0"/>
                  </a:moveTo>
                  <a:lnTo>
                    <a:pt x="409077" y="2356"/>
                  </a:lnTo>
                  <a:lnTo>
                    <a:pt x="363826" y="9272"/>
                  </a:lnTo>
                  <a:lnTo>
                    <a:pt x="320152" y="20519"/>
                  </a:lnTo>
                  <a:lnTo>
                    <a:pt x="278284" y="35867"/>
                  </a:lnTo>
                  <a:lnTo>
                    <a:pt x="238451" y="55087"/>
                  </a:lnTo>
                  <a:lnTo>
                    <a:pt x="200880" y="77949"/>
                  </a:lnTo>
                  <a:lnTo>
                    <a:pt x="165802" y="104224"/>
                  </a:lnTo>
                  <a:lnTo>
                    <a:pt x="133445" y="133683"/>
                  </a:lnTo>
                  <a:lnTo>
                    <a:pt x="104037" y="166096"/>
                  </a:lnTo>
                  <a:lnTo>
                    <a:pt x="77808" y="201234"/>
                  </a:lnTo>
                  <a:lnTo>
                    <a:pt x="54987" y="238867"/>
                  </a:lnTo>
                  <a:lnTo>
                    <a:pt x="35802" y="278766"/>
                  </a:lnTo>
                  <a:lnTo>
                    <a:pt x="20481" y="320703"/>
                  </a:lnTo>
                  <a:lnTo>
                    <a:pt x="9255" y="364446"/>
                  </a:lnTo>
                  <a:lnTo>
                    <a:pt x="2352" y="409768"/>
                  </a:lnTo>
                  <a:lnTo>
                    <a:pt x="0" y="456438"/>
                  </a:lnTo>
                  <a:lnTo>
                    <a:pt x="2352" y="503105"/>
                  </a:lnTo>
                  <a:lnTo>
                    <a:pt x="9255" y="548425"/>
                  </a:lnTo>
                  <a:lnTo>
                    <a:pt x="20481" y="592168"/>
                  </a:lnTo>
                  <a:lnTo>
                    <a:pt x="35802" y="634103"/>
                  </a:lnTo>
                  <a:lnTo>
                    <a:pt x="54987" y="674002"/>
                  </a:lnTo>
                  <a:lnTo>
                    <a:pt x="77808" y="711636"/>
                  </a:lnTo>
                  <a:lnTo>
                    <a:pt x="104037" y="746774"/>
                  </a:lnTo>
                  <a:lnTo>
                    <a:pt x="133445" y="779187"/>
                  </a:lnTo>
                  <a:lnTo>
                    <a:pt x="165802" y="808647"/>
                  </a:lnTo>
                  <a:lnTo>
                    <a:pt x="200880" y="834923"/>
                  </a:lnTo>
                  <a:lnTo>
                    <a:pt x="238451" y="857786"/>
                  </a:lnTo>
                  <a:lnTo>
                    <a:pt x="278284" y="877006"/>
                  </a:lnTo>
                  <a:lnTo>
                    <a:pt x="320152" y="892355"/>
                  </a:lnTo>
                  <a:lnTo>
                    <a:pt x="363826" y="903602"/>
                  </a:lnTo>
                  <a:lnTo>
                    <a:pt x="409077" y="910519"/>
                  </a:lnTo>
                  <a:lnTo>
                    <a:pt x="455675" y="912876"/>
                  </a:lnTo>
                  <a:lnTo>
                    <a:pt x="502274" y="910519"/>
                  </a:lnTo>
                  <a:lnTo>
                    <a:pt x="547525" y="903602"/>
                  </a:lnTo>
                  <a:lnTo>
                    <a:pt x="591199" y="892355"/>
                  </a:lnTo>
                  <a:lnTo>
                    <a:pt x="633067" y="877006"/>
                  </a:lnTo>
                  <a:lnTo>
                    <a:pt x="672900" y="857786"/>
                  </a:lnTo>
                  <a:lnTo>
                    <a:pt x="710471" y="834923"/>
                  </a:lnTo>
                  <a:lnTo>
                    <a:pt x="745549" y="808647"/>
                  </a:lnTo>
                  <a:lnTo>
                    <a:pt x="777906" y="779187"/>
                  </a:lnTo>
                  <a:lnTo>
                    <a:pt x="807314" y="746774"/>
                  </a:lnTo>
                  <a:lnTo>
                    <a:pt x="833543" y="711636"/>
                  </a:lnTo>
                  <a:lnTo>
                    <a:pt x="856364" y="674002"/>
                  </a:lnTo>
                  <a:lnTo>
                    <a:pt x="875549" y="634103"/>
                  </a:lnTo>
                  <a:lnTo>
                    <a:pt x="890870" y="592168"/>
                  </a:lnTo>
                  <a:lnTo>
                    <a:pt x="902096" y="548425"/>
                  </a:lnTo>
                  <a:lnTo>
                    <a:pt x="908999" y="503105"/>
                  </a:lnTo>
                  <a:lnTo>
                    <a:pt x="911352" y="456438"/>
                  </a:lnTo>
                  <a:lnTo>
                    <a:pt x="908999" y="409768"/>
                  </a:lnTo>
                  <a:lnTo>
                    <a:pt x="902096" y="364446"/>
                  </a:lnTo>
                  <a:lnTo>
                    <a:pt x="890870" y="320703"/>
                  </a:lnTo>
                  <a:lnTo>
                    <a:pt x="875549" y="278766"/>
                  </a:lnTo>
                  <a:lnTo>
                    <a:pt x="856364" y="238867"/>
                  </a:lnTo>
                  <a:lnTo>
                    <a:pt x="833543" y="201234"/>
                  </a:lnTo>
                  <a:lnTo>
                    <a:pt x="807314" y="166096"/>
                  </a:lnTo>
                  <a:lnTo>
                    <a:pt x="777906" y="133683"/>
                  </a:lnTo>
                  <a:lnTo>
                    <a:pt x="745549" y="104224"/>
                  </a:lnTo>
                  <a:lnTo>
                    <a:pt x="710471" y="77949"/>
                  </a:lnTo>
                  <a:lnTo>
                    <a:pt x="672900" y="55087"/>
                  </a:lnTo>
                  <a:lnTo>
                    <a:pt x="633067" y="35867"/>
                  </a:lnTo>
                  <a:lnTo>
                    <a:pt x="591199" y="20519"/>
                  </a:lnTo>
                  <a:lnTo>
                    <a:pt x="547525" y="9272"/>
                  </a:lnTo>
                  <a:lnTo>
                    <a:pt x="502274" y="2356"/>
                  </a:lnTo>
                  <a:lnTo>
                    <a:pt x="45567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722119" y="5426964"/>
              <a:ext cx="377952" cy="379476"/>
            </a:xfrm>
            <a:prstGeom prst="rect">
              <a:avLst/>
            </a:prstGeom>
          </p:spPr>
        </p:pic>
      </p:grpSp>
      <p:graphicFrame>
        <p:nvGraphicFramePr>
          <p:cNvPr id="17" name="Таблица 16">
            <a:extLst>
              <a:ext uri="{FF2B5EF4-FFF2-40B4-BE49-F238E27FC236}">
                <a16:creationId xmlns:a16="http://schemas.microsoft.com/office/drawing/2014/main" id="{FF75BFF8-1A23-37FB-602E-43B195F94B9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3997280"/>
              </p:ext>
            </p:extLst>
          </p:nvPr>
        </p:nvGraphicFramePr>
        <p:xfrm>
          <a:off x="3522294" y="318117"/>
          <a:ext cx="8518116" cy="6278364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4421232">
                  <a:extLst>
                    <a:ext uri="{9D8B030D-6E8A-4147-A177-3AD203B41FA5}">
                      <a16:colId xmlns:a16="http://schemas.microsoft.com/office/drawing/2014/main" val="3544790266"/>
                    </a:ext>
                  </a:extLst>
                </a:gridCol>
                <a:gridCol w="682814">
                  <a:extLst>
                    <a:ext uri="{9D8B030D-6E8A-4147-A177-3AD203B41FA5}">
                      <a16:colId xmlns:a16="http://schemas.microsoft.com/office/drawing/2014/main" val="2033090469"/>
                    </a:ext>
                  </a:extLst>
                </a:gridCol>
                <a:gridCol w="682814">
                  <a:extLst>
                    <a:ext uri="{9D8B030D-6E8A-4147-A177-3AD203B41FA5}">
                      <a16:colId xmlns:a16="http://schemas.microsoft.com/office/drawing/2014/main" val="948605890"/>
                    </a:ext>
                  </a:extLst>
                </a:gridCol>
                <a:gridCol w="682814">
                  <a:extLst>
                    <a:ext uri="{9D8B030D-6E8A-4147-A177-3AD203B41FA5}">
                      <a16:colId xmlns:a16="http://schemas.microsoft.com/office/drawing/2014/main" val="607869000"/>
                    </a:ext>
                  </a:extLst>
                </a:gridCol>
                <a:gridCol w="682814">
                  <a:extLst>
                    <a:ext uri="{9D8B030D-6E8A-4147-A177-3AD203B41FA5}">
                      <a16:colId xmlns:a16="http://schemas.microsoft.com/office/drawing/2014/main" val="2348043083"/>
                    </a:ext>
                  </a:extLst>
                </a:gridCol>
                <a:gridCol w="682814">
                  <a:extLst>
                    <a:ext uri="{9D8B030D-6E8A-4147-A177-3AD203B41FA5}">
                      <a16:colId xmlns:a16="http://schemas.microsoft.com/office/drawing/2014/main" val="1119405822"/>
                    </a:ext>
                  </a:extLst>
                </a:gridCol>
                <a:gridCol w="682814">
                  <a:extLst>
                    <a:ext uri="{9D8B030D-6E8A-4147-A177-3AD203B41FA5}">
                      <a16:colId xmlns:a16="http://schemas.microsoft.com/office/drawing/2014/main" val="250815367"/>
                    </a:ext>
                  </a:extLst>
                </a:gridCol>
              </a:tblGrid>
              <a:tr h="361683">
                <a:tc rowSpan="4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u="none" strike="noStrike">
                          <a:effectLst/>
                        </a:rPr>
                        <a:t>Учебные предметы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tc gridSpan="6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800" u="none" strike="noStrike">
                          <a:effectLst/>
                        </a:rPr>
                        <a:t>Кол-во часов в неделю/год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solidFill>
                      <a:srgbClr val="FBE5AF">
                        <a:alpha val="49804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4007667"/>
                  </a:ext>
                </a:extLst>
              </a:tr>
              <a:tr h="36168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u="none" strike="noStrike">
                          <a:effectLst/>
                        </a:rPr>
                        <a:t>10первых класс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u="none" strike="noStrike">
                          <a:effectLst/>
                        </a:rPr>
                        <a:t>11первых класс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89113687"/>
                  </a:ext>
                </a:extLst>
              </a:tr>
              <a:tr h="36168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u="none" strike="noStrike">
                          <a:effectLst/>
                        </a:rPr>
                        <a:t>(2026/2027)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u="none" strike="noStrike">
                          <a:effectLst/>
                        </a:rPr>
                        <a:t>(2027/2028)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89084339"/>
                  </a:ext>
                </a:extLst>
              </a:tr>
              <a:tr h="361683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u="none" strike="noStrike">
                          <a:effectLst/>
                        </a:rPr>
                        <a:t>КСИ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u="none" strike="noStrike">
                          <a:effectLst/>
                        </a:rPr>
                        <a:t>КВИ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u="none" strike="noStrike">
                          <a:effectLst/>
                        </a:rPr>
                        <a:t>КЦТ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u="none" strike="noStrike">
                          <a:effectLst/>
                        </a:rPr>
                        <a:t>КСИ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u="none" strike="noStrike">
                          <a:effectLst/>
                        </a:rPr>
                        <a:t>КВИ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u="none" strike="noStrike">
                          <a:effectLst/>
                        </a:rPr>
                        <a:t>КЦТ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0604950"/>
                  </a:ext>
                </a:extLst>
              </a:tr>
              <a:tr h="183927">
                <a:tc gridSpan="7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u="none" strike="noStrike">
                          <a:effectLst/>
                        </a:rPr>
                        <a:t>1. Обязательная часть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1794122"/>
                  </a:ext>
                </a:extLst>
              </a:tr>
              <a:tr h="18392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ru-RU" sz="1800" u="none" strike="noStrike" dirty="0">
                          <a:effectLst/>
                        </a:rPr>
                        <a:t>Русский язык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b="1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3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b="1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3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b="1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3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3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3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b="0" i="0" u="none" strike="noStrike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3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5771917"/>
                  </a:ext>
                </a:extLst>
              </a:tr>
              <a:tr h="18392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ru-RU" sz="1800" u="none" strike="noStrike">
                          <a:effectLst/>
                        </a:rPr>
                        <a:t>Литература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b="1" u="none" strike="noStrike">
                          <a:effectLst/>
                        </a:rPr>
                        <a:t>5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b="1" u="none" strike="noStrike">
                          <a:effectLst/>
                        </a:rPr>
                        <a:t>5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b="1" u="none" strike="noStrike">
                          <a:effectLst/>
                        </a:rPr>
                        <a:t>3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u="none" strike="noStrike">
                          <a:effectLst/>
                        </a:rPr>
                        <a:t>5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u="none" strike="noStrike">
                          <a:effectLst/>
                        </a:rPr>
                        <a:t>5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u="none" strike="noStrike">
                          <a:effectLst/>
                        </a:rPr>
                        <a:t>3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0507911"/>
                  </a:ext>
                </a:extLst>
              </a:tr>
              <a:tr h="361683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ru-RU" sz="1800" u="none" strike="noStrike">
                          <a:effectLst/>
                        </a:rPr>
                        <a:t>Иностранный язык (английский)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b="1" u="none" strike="noStrike" dirty="0">
                          <a:effectLst/>
                        </a:rPr>
                        <a:t>2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b="1" u="none" strike="noStrike">
                          <a:effectLst/>
                        </a:rPr>
                        <a:t>2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b="1" u="none" strike="noStrike">
                          <a:effectLst/>
                        </a:rPr>
                        <a:t>2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u="none" strike="noStrike">
                          <a:effectLst/>
                        </a:rPr>
                        <a:t>2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u="none" strike="noStrike">
                          <a:effectLst/>
                        </a:rPr>
                        <a:t>2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u="none" strike="noStrike">
                          <a:effectLst/>
                        </a:rPr>
                        <a:t>2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3636019"/>
                  </a:ext>
                </a:extLst>
              </a:tr>
              <a:tr h="18392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ru-RU" sz="1800" u="none" strike="noStrike">
                          <a:effectLst/>
                        </a:rPr>
                        <a:t>История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b="1" u="none" strike="noStrike">
                          <a:effectLst/>
                        </a:rPr>
                        <a:t>4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b="1" u="none" strike="noStrike">
                          <a:effectLst/>
                        </a:rPr>
                        <a:t>4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b="1" u="none" strike="noStrike">
                          <a:effectLst/>
                        </a:rPr>
                        <a:t>4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u="none" strike="noStrike">
                          <a:effectLst/>
                        </a:rPr>
                        <a:t>4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u="none" strike="noStrike">
                          <a:effectLst/>
                        </a:rPr>
                        <a:t>4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u="none" strike="noStrike">
                          <a:effectLst/>
                        </a:rPr>
                        <a:t>4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0027621"/>
                  </a:ext>
                </a:extLst>
              </a:tr>
              <a:tr h="18392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ru-RU" sz="1800" u="none" strike="noStrike">
                          <a:effectLst/>
                        </a:rPr>
                        <a:t>Обществознание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b="1" u="none" strike="noStrike">
                          <a:effectLst/>
                        </a:rPr>
                        <a:t>2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b="1" u="none" strike="noStrike" dirty="0">
                          <a:effectLst/>
                        </a:rPr>
                        <a:t>2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b="1" u="none" strike="noStrike">
                          <a:effectLst/>
                        </a:rPr>
                        <a:t>2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u="none" strike="noStrike">
                          <a:effectLst/>
                        </a:rPr>
                        <a:t>1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u="none" strike="noStrike">
                          <a:effectLst/>
                        </a:rPr>
                        <a:t>1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u="none" strike="noStrike">
                          <a:effectLst/>
                        </a:rPr>
                        <a:t>1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9332678"/>
                  </a:ext>
                </a:extLst>
              </a:tr>
              <a:tr h="340443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ru-RU" sz="1800" u="none" strike="noStrike">
                          <a:effectLst/>
                        </a:rPr>
                        <a:t>География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b="1" u="none" strike="noStrike">
                          <a:effectLst/>
                        </a:rPr>
                        <a:t>1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b="1" u="none" strike="noStrike">
                          <a:effectLst/>
                        </a:rPr>
                        <a:t>1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b="1" u="none" strike="noStrike">
                          <a:effectLst/>
                        </a:rPr>
                        <a:t>1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u="none" strike="noStrike">
                          <a:effectLst/>
                        </a:rPr>
                        <a:t>1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u="none" strike="noStrike">
                          <a:effectLst/>
                        </a:rPr>
                        <a:t>1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u="none" strike="noStrike">
                          <a:effectLst/>
                        </a:rPr>
                        <a:t>1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5973687"/>
                  </a:ext>
                </a:extLst>
              </a:tr>
              <a:tr h="18392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ru-RU" sz="1800" u="none" strike="noStrike">
                          <a:effectLst/>
                        </a:rPr>
                        <a:t>Алгебра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b="1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2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b="1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2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b="1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2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u="none" strike="noStrike">
                          <a:effectLst/>
                        </a:rPr>
                        <a:t>3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u="none" strike="noStrike">
                          <a:effectLst/>
                        </a:rPr>
                        <a:t>3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u="none" strike="noStrike">
                          <a:effectLst/>
                        </a:rPr>
                        <a:t>3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5750986"/>
                  </a:ext>
                </a:extLst>
              </a:tr>
              <a:tr h="18392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ru-RU" sz="1800" u="none" strike="noStrike">
                          <a:effectLst/>
                        </a:rPr>
                        <a:t>Геометрия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b="1" u="none" strike="noStrike" dirty="0">
                          <a:effectLst/>
                        </a:rPr>
                        <a:t>2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b="1" u="none" strike="noStrike">
                          <a:effectLst/>
                        </a:rPr>
                        <a:t>2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b="1" u="none" strike="noStrike">
                          <a:effectLst/>
                        </a:rPr>
                        <a:t>2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1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1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b="0" i="0" u="none" strike="noStrike" dirty="0">
                          <a:solidFill>
                            <a:schemeClr val="dk1"/>
                          </a:solidFill>
                          <a:effectLst/>
                          <a:latin typeface="+mn-lt"/>
                        </a:rPr>
                        <a:t>1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5933655"/>
                  </a:ext>
                </a:extLst>
              </a:tr>
              <a:tr h="361683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ru-RU" sz="1800" u="none" strike="noStrike">
                          <a:effectLst/>
                        </a:rPr>
                        <a:t>Вероятность и статистика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b="1" u="none" strike="noStrike">
                          <a:effectLst/>
                        </a:rPr>
                        <a:t>1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b="1" u="none" strike="noStrike" dirty="0">
                          <a:effectLst/>
                        </a:rPr>
                        <a:t>1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b="1" u="none" strike="noStrike">
                          <a:effectLst/>
                        </a:rPr>
                        <a:t>1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u="none" strike="noStrike">
                          <a:effectLst/>
                        </a:rPr>
                        <a:t>1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u="none" strike="noStrike">
                          <a:effectLst/>
                        </a:rPr>
                        <a:t>1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u="none" strike="noStrike">
                          <a:effectLst/>
                        </a:rPr>
                        <a:t>1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1075661"/>
                  </a:ext>
                </a:extLst>
              </a:tr>
              <a:tr h="18392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ru-RU" sz="1800" u="none" strike="noStrike">
                          <a:effectLst/>
                        </a:rPr>
                        <a:t>Информатика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b="1" u="none" strike="noStrike">
                          <a:effectLst/>
                        </a:rPr>
                        <a:t>2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b="1" u="none" strike="noStrike">
                          <a:effectLst/>
                        </a:rPr>
                        <a:t>2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b="1" u="none" strike="noStrike">
                          <a:effectLst/>
                        </a:rPr>
                        <a:t>5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u="none" strike="noStrike">
                          <a:effectLst/>
                        </a:rPr>
                        <a:t>2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u="none" strike="noStrike">
                          <a:effectLst/>
                        </a:rPr>
                        <a:t>2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u="none" strike="noStrike">
                          <a:effectLst/>
                        </a:rPr>
                        <a:t>5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2297122"/>
                  </a:ext>
                </a:extLst>
              </a:tr>
              <a:tr h="18392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ru-RU" sz="1800" u="none" strike="noStrike">
                          <a:effectLst/>
                        </a:rPr>
                        <a:t>Химия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b="1" u="none" strike="noStrike">
                          <a:effectLst/>
                        </a:rPr>
                        <a:t>1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b="1" u="none" strike="noStrike" dirty="0">
                          <a:effectLst/>
                        </a:rPr>
                        <a:t>1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b="1" u="none" strike="noStrike">
                          <a:effectLst/>
                        </a:rPr>
                        <a:t>1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u="none" strike="noStrike">
                          <a:effectLst/>
                        </a:rPr>
                        <a:t>1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u="none" strike="noStrike">
                          <a:effectLst/>
                        </a:rPr>
                        <a:t>1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u="none" strike="noStrike">
                          <a:effectLst/>
                        </a:rPr>
                        <a:t>1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1122687"/>
                  </a:ext>
                </a:extLst>
              </a:tr>
              <a:tr h="18392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ru-RU" sz="1800" u="none" strike="noStrike">
                          <a:effectLst/>
                        </a:rPr>
                        <a:t>Физика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b="1" u="none" strike="noStrike">
                          <a:effectLst/>
                        </a:rPr>
                        <a:t>1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b="1" u="none" strike="noStrike">
                          <a:effectLst/>
                        </a:rPr>
                        <a:t>1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b="1" u="none" strike="noStrike" dirty="0">
                          <a:effectLst/>
                        </a:rPr>
                        <a:t>1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u="none" strike="noStrike">
                          <a:effectLst/>
                        </a:rPr>
                        <a:t>1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u="none" strike="noStrike">
                          <a:effectLst/>
                        </a:rPr>
                        <a:t>1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u="none" strike="noStrike">
                          <a:effectLst/>
                        </a:rPr>
                        <a:t>1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3529218"/>
                  </a:ext>
                </a:extLst>
              </a:tr>
              <a:tr h="18392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ru-RU" sz="1800" u="none" strike="noStrike">
                          <a:effectLst/>
                        </a:rPr>
                        <a:t>Биология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b="1" u="none" strike="noStrike">
                          <a:effectLst/>
                        </a:rPr>
                        <a:t>1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b="1" u="none" strike="noStrike">
                          <a:effectLst/>
                        </a:rPr>
                        <a:t>1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b="1" u="none" strike="noStrike" dirty="0">
                          <a:effectLst/>
                        </a:rPr>
                        <a:t>1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u="none" strike="noStrike">
                          <a:effectLst/>
                        </a:rPr>
                        <a:t>1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u="none" strike="noStrike">
                          <a:effectLst/>
                        </a:rPr>
                        <a:t>1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u="none" strike="noStrike">
                          <a:effectLst/>
                        </a:rPr>
                        <a:t>1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3528887"/>
                  </a:ext>
                </a:extLst>
              </a:tr>
              <a:tr h="361683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ru-RU" sz="1800" u="none" strike="noStrike">
                          <a:effectLst/>
                        </a:rPr>
                        <a:t>Основы безопасности и защиты Родины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b="1" u="none" strike="noStrike">
                          <a:effectLst/>
                        </a:rPr>
                        <a:t>1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b="1" u="none" strike="noStrike">
                          <a:effectLst/>
                        </a:rPr>
                        <a:t>1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b="1" u="none" strike="noStrike" dirty="0">
                          <a:effectLst/>
                        </a:rPr>
                        <a:t>1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u="none" strike="noStrike">
                          <a:effectLst/>
                        </a:rPr>
                        <a:t>1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u="none" strike="noStrike">
                          <a:effectLst/>
                        </a:rPr>
                        <a:t>1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u="none" strike="noStrike">
                          <a:effectLst/>
                        </a:rPr>
                        <a:t>1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9115902"/>
                  </a:ext>
                </a:extLst>
              </a:tr>
              <a:tr h="183927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ru-RU" sz="1800" u="none" strike="noStrike">
                          <a:effectLst/>
                        </a:rPr>
                        <a:t>Физическая культура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b="1" u="none" strike="noStrike">
                          <a:effectLst/>
                        </a:rPr>
                        <a:t>1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b="1" u="none" strike="noStrike">
                          <a:effectLst/>
                        </a:rPr>
                        <a:t>1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b="1" u="none" strike="noStrike" dirty="0">
                          <a:effectLst/>
                        </a:rPr>
                        <a:t>1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u="none" strike="noStrike">
                          <a:effectLst/>
                        </a:rPr>
                        <a:t>1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u="none" strike="noStrike">
                          <a:effectLst/>
                        </a:rPr>
                        <a:t>1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u="none" strike="noStrike" dirty="0">
                          <a:effectLst/>
                        </a:rPr>
                        <a:t>1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686978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B4B3CE-46E3-7005-30FC-C69CA90752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53C606A8-2CFF-E207-25A6-4095A9F0183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51588" y="233629"/>
            <a:ext cx="2896334" cy="33368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pc="-25" dirty="0"/>
              <a:t>Проект</a:t>
            </a:r>
            <a:r>
              <a:rPr spc="-155" dirty="0"/>
              <a:t> </a:t>
            </a:r>
            <a:r>
              <a:rPr spc="-25" dirty="0"/>
              <a:t>учебного </a:t>
            </a:r>
            <a:r>
              <a:rPr spc="-10" dirty="0"/>
              <a:t>плана</a:t>
            </a:r>
          </a:p>
          <a:p>
            <a:pPr marL="12700" marR="538480">
              <a:lnSpc>
                <a:spcPct val="100000"/>
              </a:lnSpc>
              <a:spcBef>
                <a:spcPts val="5"/>
              </a:spcBef>
            </a:pPr>
            <a:r>
              <a:rPr spc="-30" dirty="0"/>
              <a:t>10-</a:t>
            </a:r>
            <a:r>
              <a:rPr dirty="0"/>
              <a:t>11</a:t>
            </a:r>
            <a:r>
              <a:rPr lang="ru-RU" dirty="0"/>
              <a:t>К</a:t>
            </a:r>
            <a:r>
              <a:rPr spc="-110" dirty="0"/>
              <a:t> </a:t>
            </a:r>
            <a:r>
              <a:rPr spc="-55" dirty="0"/>
              <a:t> </a:t>
            </a:r>
            <a:r>
              <a:rPr spc="-30" dirty="0" err="1"/>
              <a:t>класса</a:t>
            </a:r>
            <a:r>
              <a:rPr spc="-30" dirty="0"/>
              <a:t> </a:t>
            </a:r>
            <a:r>
              <a:rPr spc="-10" dirty="0"/>
              <a:t>(</a:t>
            </a:r>
            <a:r>
              <a:rPr lang="ru-RU" spc="-10" dirty="0"/>
              <a:t>Чаплыгина</a:t>
            </a:r>
            <a:r>
              <a:rPr spc="-10" dirty="0"/>
              <a:t>)</a:t>
            </a:r>
          </a:p>
        </p:txBody>
      </p:sp>
      <p:grpSp>
        <p:nvGrpSpPr>
          <p:cNvPr id="3" name="object 3">
            <a:extLst>
              <a:ext uri="{FF2B5EF4-FFF2-40B4-BE49-F238E27FC236}">
                <a16:creationId xmlns:a16="http://schemas.microsoft.com/office/drawing/2014/main" id="{88E1F538-DC19-632A-5B08-EF949E025D64}"/>
              </a:ext>
            </a:extLst>
          </p:cNvPr>
          <p:cNvGrpSpPr/>
          <p:nvPr/>
        </p:nvGrpSpPr>
        <p:grpSpPr>
          <a:xfrm>
            <a:off x="0" y="3483864"/>
            <a:ext cx="2268855" cy="1007110"/>
            <a:chOff x="0" y="3483864"/>
            <a:chExt cx="2268855" cy="1007110"/>
          </a:xfrm>
        </p:grpSpPr>
        <p:pic>
          <p:nvPicPr>
            <p:cNvPr id="4" name="object 4">
              <a:extLst>
                <a:ext uri="{FF2B5EF4-FFF2-40B4-BE49-F238E27FC236}">
                  <a16:creationId xmlns:a16="http://schemas.microsoft.com/office/drawing/2014/main" id="{DB41995B-03D2-569C-E8B6-8DA26A571DE2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3483864"/>
              <a:ext cx="834390" cy="640842"/>
            </a:xfrm>
            <a:prstGeom prst="rect">
              <a:avLst/>
            </a:prstGeom>
          </p:spPr>
        </p:pic>
        <p:pic>
          <p:nvPicPr>
            <p:cNvPr id="5" name="object 5">
              <a:extLst>
                <a:ext uri="{FF2B5EF4-FFF2-40B4-BE49-F238E27FC236}">
                  <a16:creationId xmlns:a16="http://schemas.microsoft.com/office/drawing/2014/main" id="{EB63A53F-7550-246E-2867-88D8A519B068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67868" y="3483864"/>
              <a:ext cx="459486" cy="640842"/>
            </a:xfrm>
            <a:prstGeom prst="rect">
              <a:avLst/>
            </a:prstGeom>
          </p:spPr>
        </p:pic>
        <p:pic>
          <p:nvPicPr>
            <p:cNvPr id="6" name="object 6">
              <a:extLst>
                <a:ext uri="{FF2B5EF4-FFF2-40B4-BE49-F238E27FC236}">
                  <a16:creationId xmlns:a16="http://schemas.microsoft.com/office/drawing/2014/main" id="{031ACB13-E3DD-39A1-9B8D-C391C317B42E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60831" y="3483864"/>
              <a:ext cx="1707642" cy="640842"/>
            </a:xfrm>
            <a:prstGeom prst="rect">
              <a:avLst/>
            </a:prstGeom>
          </p:spPr>
        </p:pic>
        <p:pic>
          <p:nvPicPr>
            <p:cNvPr id="7" name="object 7">
              <a:extLst>
                <a:ext uri="{FF2B5EF4-FFF2-40B4-BE49-F238E27FC236}">
                  <a16:creationId xmlns:a16="http://schemas.microsoft.com/office/drawing/2014/main" id="{648C10CA-2379-4CFA-70CD-6539DE99B5AD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3849624"/>
              <a:ext cx="2047494" cy="640842"/>
            </a:xfrm>
            <a:prstGeom prst="rect">
              <a:avLst/>
            </a:prstGeom>
          </p:spPr>
        </p:pic>
      </p:grpSp>
      <p:sp>
        <p:nvSpPr>
          <p:cNvPr id="8" name="object 8">
            <a:extLst>
              <a:ext uri="{FF2B5EF4-FFF2-40B4-BE49-F238E27FC236}">
                <a16:creationId xmlns:a16="http://schemas.microsoft.com/office/drawing/2014/main" id="{7CE9AD75-03C2-8A6D-4765-D7EBB0583481}"/>
              </a:ext>
            </a:extLst>
          </p:cNvPr>
          <p:cNvSpPr txBox="1"/>
          <p:nvPr/>
        </p:nvSpPr>
        <p:spPr>
          <a:xfrm>
            <a:off x="24485" y="3545585"/>
            <a:ext cx="275272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81355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FFC000"/>
                </a:solidFill>
                <a:latin typeface="Calibri"/>
                <a:cs typeface="Calibri"/>
              </a:rPr>
              <a:t>202</a:t>
            </a:r>
            <a:r>
              <a:rPr lang="ru-RU" sz="2400" b="1" spc="-10" dirty="0">
                <a:solidFill>
                  <a:srgbClr val="FFC000"/>
                </a:solidFill>
                <a:latin typeface="Calibri"/>
                <a:cs typeface="Calibri"/>
              </a:rPr>
              <a:t>6</a:t>
            </a:r>
            <a:r>
              <a:rPr sz="2400" b="1" spc="-10" dirty="0">
                <a:solidFill>
                  <a:srgbClr val="FFC000"/>
                </a:solidFill>
                <a:latin typeface="Calibri"/>
                <a:cs typeface="Calibri"/>
              </a:rPr>
              <a:t>-</a:t>
            </a:r>
            <a:r>
              <a:rPr sz="2400" b="1" dirty="0">
                <a:solidFill>
                  <a:srgbClr val="FFC000"/>
                </a:solidFill>
                <a:latin typeface="Calibri"/>
                <a:cs typeface="Calibri"/>
              </a:rPr>
              <a:t>202</a:t>
            </a:r>
            <a:r>
              <a:rPr lang="ru-RU" sz="2400" b="1" dirty="0">
                <a:solidFill>
                  <a:srgbClr val="FFC000"/>
                </a:solidFill>
                <a:latin typeface="Calibri"/>
                <a:cs typeface="Calibri"/>
              </a:rPr>
              <a:t>8</a:t>
            </a:r>
            <a:r>
              <a:rPr sz="2400" b="1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2400" b="1" spc="-25" dirty="0">
                <a:solidFill>
                  <a:srgbClr val="FFC000"/>
                </a:solidFill>
                <a:latin typeface="Calibri"/>
                <a:cs typeface="Calibri"/>
              </a:rPr>
              <a:t>годы </a:t>
            </a:r>
            <a:r>
              <a:rPr sz="2400" b="1" spc="-10" dirty="0">
                <a:solidFill>
                  <a:srgbClr val="FFC000"/>
                </a:solidFill>
                <a:latin typeface="Calibri"/>
                <a:cs typeface="Calibri"/>
              </a:rPr>
              <a:t>Профильный</a:t>
            </a:r>
            <a:endParaRPr sz="24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lang="ru-RU" sz="2400" b="1" spc="-10" dirty="0">
                <a:solidFill>
                  <a:srgbClr val="FFC000"/>
                </a:solidFill>
                <a:latin typeface="Calibri"/>
                <a:cs typeface="Calibri"/>
              </a:rPr>
              <a:t>креативный</a:t>
            </a:r>
            <a:r>
              <a:rPr sz="2400" b="1" spc="-4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2400" b="1" spc="-20" dirty="0">
                <a:solidFill>
                  <a:srgbClr val="FFC000"/>
                </a:solidFill>
                <a:latin typeface="Calibri"/>
                <a:cs typeface="Calibri"/>
              </a:rPr>
              <a:t>класс</a:t>
            </a:r>
            <a:endParaRPr sz="2400" dirty="0">
              <a:latin typeface="Calibri"/>
              <a:cs typeface="Calibri"/>
            </a:endParaRPr>
          </a:p>
        </p:txBody>
      </p:sp>
      <p:grpSp>
        <p:nvGrpSpPr>
          <p:cNvPr id="10" name="object 10">
            <a:extLst>
              <a:ext uri="{FF2B5EF4-FFF2-40B4-BE49-F238E27FC236}">
                <a16:creationId xmlns:a16="http://schemas.microsoft.com/office/drawing/2014/main" id="{1F4F8285-1BF5-79A2-B10C-76ABD16867AD}"/>
              </a:ext>
            </a:extLst>
          </p:cNvPr>
          <p:cNvGrpSpPr/>
          <p:nvPr/>
        </p:nvGrpSpPr>
        <p:grpSpPr>
          <a:xfrm>
            <a:off x="1133855" y="4986528"/>
            <a:ext cx="1559560" cy="1260475"/>
            <a:chOff x="1133855" y="4986528"/>
            <a:chExt cx="1559560" cy="1260475"/>
          </a:xfrm>
        </p:grpSpPr>
        <p:sp>
          <p:nvSpPr>
            <p:cNvPr id="11" name="object 11">
              <a:extLst>
                <a:ext uri="{FF2B5EF4-FFF2-40B4-BE49-F238E27FC236}">
                  <a16:creationId xmlns:a16="http://schemas.microsoft.com/office/drawing/2014/main" id="{102AC31A-E4D9-E51A-8634-2E29FBD9A0DE}"/>
                </a:ext>
              </a:extLst>
            </p:cNvPr>
            <p:cNvSpPr/>
            <p:nvPr/>
          </p:nvSpPr>
          <p:spPr>
            <a:xfrm>
              <a:off x="1133855" y="4986528"/>
              <a:ext cx="1559560" cy="259079"/>
            </a:xfrm>
            <a:custGeom>
              <a:avLst/>
              <a:gdLst/>
              <a:ahLst/>
              <a:cxnLst/>
              <a:rect l="l" t="t" r="r" b="b"/>
              <a:pathLst>
                <a:path w="1559560" h="259079">
                  <a:moveTo>
                    <a:pt x="1408557" y="0"/>
                  </a:moveTo>
                  <a:lnTo>
                    <a:pt x="150494" y="0"/>
                  </a:lnTo>
                  <a:lnTo>
                    <a:pt x="0" y="259080"/>
                  </a:lnTo>
                  <a:lnTo>
                    <a:pt x="1559052" y="259080"/>
                  </a:lnTo>
                  <a:lnTo>
                    <a:pt x="1408557" y="0"/>
                  </a:lnTo>
                  <a:close/>
                </a:path>
              </a:pathLst>
            </a:custGeom>
            <a:solidFill>
              <a:srgbClr val="0725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>
              <a:extLst>
                <a:ext uri="{FF2B5EF4-FFF2-40B4-BE49-F238E27FC236}">
                  <a16:creationId xmlns:a16="http://schemas.microsoft.com/office/drawing/2014/main" id="{621CDDCD-BB47-03CA-9A04-DCD7C7F17B50}"/>
                </a:ext>
              </a:extLst>
            </p:cNvPr>
            <p:cNvSpPr/>
            <p:nvPr/>
          </p:nvSpPr>
          <p:spPr>
            <a:xfrm>
              <a:off x="1283207" y="4986528"/>
              <a:ext cx="1260475" cy="1260475"/>
            </a:xfrm>
            <a:custGeom>
              <a:avLst/>
              <a:gdLst/>
              <a:ahLst/>
              <a:cxnLst/>
              <a:rect l="l" t="t" r="r" b="b"/>
              <a:pathLst>
                <a:path w="1260475" h="1260475">
                  <a:moveTo>
                    <a:pt x="1260348" y="0"/>
                  </a:moveTo>
                  <a:lnTo>
                    <a:pt x="0" y="0"/>
                  </a:lnTo>
                  <a:lnTo>
                    <a:pt x="0" y="630174"/>
                  </a:lnTo>
                  <a:lnTo>
                    <a:pt x="1728" y="677204"/>
                  </a:lnTo>
                  <a:lnTo>
                    <a:pt x="6833" y="723295"/>
                  </a:lnTo>
                  <a:lnTo>
                    <a:pt x="15193" y="768326"/>
                  </a:lnTo>
                  <a:lnTo>
                    <a:pt x="26685" y="812174"/>
                  </a:lnTo>
                  <a:lnTo>
                    <a:pt x="41187" y="854719"/>
                  </a:lnTo>
                  <a:lnTo>
                    <a:pt x="58578" y="895837"/>
                  </a:lnTo>
                  <a:lnTo>
                    <a:pt x="78736" y="935407"/>
                  </a:lnTo>
                  <a:lnTo>
                    <a:pt x="101538" y="973308"/>
                  </a:lnTo>
                  <a:lnTo>
                    <a:pt x="126863" y="1009417"/>
                  </a:lnTo>
                  <a:lnTo>
                    <a:pt x="154589" y="1043612"/>
                  </a:lnTo>
                  <a:lnTo>
                    <a:pt x="184594" y="1075772"/>
                  </a:lnTo>
                  <a:lnTo>
                    <a:pt x="216756" y="1105775"/>
                  </a:lnTo>
                  <a:lnTo>
                    <a:pt x="250952" y="1133499"/>
                  </a:lnTo>
                  <a:lnTo>
                    <a:pt x="287062" y="1158821"/>
                  </a:lnTo>
                  <a:lnTo>
                    <a:pt x="324962" y="1181621"/>
                  </a:lnTo>
                  <a:lnTo>
                    <a:pt x="364532" y="1201777"/>
                  </a:lnTo>
                  <a:lnTo>
                    <a:pt x="405649" y="1219166"/>
                  </a:lnTo>
                  <a:lnTo>
                    <a:pt x="448191" y="1233666"/>
                  </a:lnTo>
                  <a:lnTo>
                    <a:pt x="492037" y="1245156"/>
                  </a:lnTo>
                  <a:lnTo>
                    <a:pt x="537064" y="1253515"/>
                  </a:lnTo>
                  <a:lnTo>
                    <a:pt x="583150" y="1258619"/>
                  </a:lnTo>
                  <a:lnTo>
                    <a:pt x="630173" y="1260348"/>
                  </a:lnTo>
                  <a:lnTo>
                    <a:pt x="677197" y="1258619"/>
                  </a:lnTo>
                  <a:lnTo>
                    <a:pt x="723283" y="1253515"/>
                  </a:lnTo>
                  <a:lnTo>
                    <a:pt x="768310" y="1245156"/>
                  </a:lnTo>
                  <a:lnTo>
                    <a:pt x="812156" y="1233666"/>
                  </a:lnTo>
                  <a:lnTo>
                    <a:pt x="854698" y="1219166"/>
                  </a:lnTo>
                  <a:lnTo>
                    <a:pt x="895815" y="1201777"/>
                  </a:lnTo>
                  <a:lnTo>
                    <a:pt x="935385" y="1181621"/>
                  </a:lnTo>
                  <a:lnTo>
                    <a:pt x="973285" y="1158821"/>
                  </a:lnTo>
                  <a:lnTo>
                    <a:pt x="1009395" y="1133499"/>
                  </a:lnTo>
                  <a:lnTo>
                    <a:pt x="1043591" y="1105775"/>
                  </a:lnTo>
                  <a:lnTo>
                    <a:pt x="1075753" y="1075772"/>
                  </a:lnTo>
                  <a:lnTo>
                    <a:pt x="1105758" y="1043612"/>
                  </a:lnTo>
                  <a:lnTo>
                    <a:pt x="1133484" y="1009417"/>
                  </a:lnTo>
                  <a:lnTo>
                    <a:pt x="1158809" y="973308"/>
                  </a:lnTo>
                  <a:lnTo>
                    <a:pt x="1181611" y="935407"/>
                  </a:lnTo>
                  <a:lnTo>
                    <a:pt x="1201769" y="895837"/>
                  </a:lnTo>
                  <a:lnTo>
                    <a:pt x="1219160" y="854719"/>
                  </a:lnTo>
                  <a:lnTo>
                    <a:pt x="1233662" y="812174"/>
                  </a:lnTo>
                  <a:lnTo>
                    <a:pt x="1245154" y="768326"/>
                  </a:lnTo>
                  <a:lnTo>
                    <a:pt x="1253514" y="723295"/>
                  </a:lnTo>
                  <a:lnTo>
                    <a:pt x="1258619" y="677204"/>
                  </a:lnTo>
                  <a:lnTo>
                    <a:pt x="1260348" y="630174"/>
                  </a:lnTo>
                  <a:lnTo>
                    <a:pt x="1260348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>
              <a:extLst>
                <a:ext uri="{FF2B5EF4-FFF2-40B4-BE49-F238E27FC236}">
                  <a16:creationId xmlns:a16="http://schemas.microsoft.com/office/drawing/2014/main" id="{2CFC49FE-19BA-28A9-90CC-B77FD327FD6F}"/>
                </a:ext>
              </a:extLst>
            </p:cNvPr>
            <p:cNvSpPr/>
            <p:nvPr/>
          </p:nvSpPr>
          <p:spPr>
            <a:xfrm>
              <a:off x="1455419" y="5160264"/>
              <a:ext cx="911860" cy="913130"/>
            </a:xfrm>
            <a:custGeom>
              <a:avLst/>
              <a:gdLst/>
              <a:ahLst/>
              <a:cxnLst/>
              <a:rect l="l" t="t" r="r" b="b"/>
              <a:pathLst>
                <a:path w="911860" h="913129">
                  <a:moveTo>
                    <a:pt x="455675" y="0"/>
                  </a:moveTo>
                  <a:lnTo>
                    <a:pt x="409077" y="2356"/>
                  </a:lnTo>
                  <a:lnTo>
                    <a:pt x="363826" y="9272"/>
                  </a:lnTo>
                  <a:lnTo>
                    <a:pt x="320152" y="20519"/>
                  </a:lnTo>
                  <a:lnTo>
                    <a:pt x="278284" y="35867"/>
                  </a:lnTo>
                  <a:lnTo>
                    <a:pt x="238451" y="55087"/>
                  </a:lnTo>
                  <a:lnTo>
                    <a:pt x="200880" y="77949"/>
                  </a:lnTo>
                  <a:lnTo>
                    <a:pt x="165802" y="104224"/>
                  </a:lnTo>
                  <a:lnTo>
                    <a:pt x="133445" y="133683"/>
                  </a:lnTo>
                  <a:lnTo>
                    <a:pt x="104037" y="166096"/>
                  </a:lnTo>
                  <a:lnTo>
                    <a:pt x="77808" y="201234"/>
                  </a:lnTo>
                  <a:lnTo>
                    <a:pt x="54987" y="238867"/>
                  </a:lnTo>
                  <a:lnTo>
                    <a:pt x="35802" y="278766"/>
                  </a:lnTo>
                  <a:lnTo>
                    <a:pt x="20481" y="320703"/>
                  </a:lnTo>
                  <a:lnTo>
                    <a:pt x="9255" y="364446"/>
                  </a:lnTo>
                  <a:lnTo>
                    <a:pt x="2352" y="409768"/>
                  </a:lnTo>
                  <a:lnTo>
                    <a:pt x="0" y="456438"/>
                  </a:lnTo>
                  <a:lnTo>
                    <a:pt x="2352" y="503105"/>
                  </a:lnTo>
                  <a:lnTo>
                    <a:pt x="9255" y="548425"/>
                  </a:lnTo>
                  <a:lnTo>
                    <a:pt x="20481" y="592168"/>
                  </a:lnTo>
                  <a:lnTo>
                    <a:pt x="35802" y="634103"/>
                  </a:lnTo>
                  <a:lnTo>
                    <a:pt x="54987" y="674002"/>
                  </a:lnTo>
                  <a:lnTo>
                    <a:pt x="77808" y="711636"/>
                  </a:lnTo>
                  <a:lnTo>
                    <a:pt x="104037" y="746774"/>
                  </a:lnTo>
                  <a:lnTo>
                    <a:pt x="133445" y="779187"/>
                  </a:lnTo>
                  <a:lnTo>
                    <a:pt x="165802" y="808647"/>
                  </a:lnTo>
                  <a:lnTo>
                    <a:pt x="200880" y="834923"/>
                  </a:lnTo>
                  <a:lnTo>
                    <a:pt x="238451" y="857786"/>
                  </a:lnTo>
                  <a:lnTo>
                    <a:pt x="278284" y="877006"/>
                  </a:lnTo>
                  <a:lnTo>
                    <a:pt x="320152" y="892355"/>
                  </a:lnTo>
                  <a:lnTo>
                    <a:pt x="363826" y="903602"/>
                  </a:lnTo>
                  <a:lnTo>
                    <a:pt x="409077" y="910519"/>
                  </a:lnTo>
                  <a:lnTo>
                    <a:pt x="455675" y="912876"/>
                  </a:lnTo>
                  <a:lnTo>
                    <a:pt x="502274" y="910519"/>
                  </a:lnTo>
                  <a:lnTo>
                    <a:pt x="547525" y="903602"/>
                  </a:lnTo>
                  <a:lnTo>
                    <a:pt x="591199" y="892355"/>
                  </a:lnTo>
                  <a:lnTo>
                    <a:pt x="633067" y="877006"/>
                  </a:lnTo>
                  <a:lnTo>
                    <a:pt x="672900" y="857786"/>
                  </a:lnTo>
                  <a:lnTo>
                    <a:pt x="710471" y="834923"/>
                  </a:lnTo>
                  <a:lnTo>
                    <a:pt x="745549" y="808647"/>
                  </a:lnTo>
                  <a:lnTo>
                    <a:pt x="777906" y="779187"/>
                  </a:lnTo>
                  <a:lnTo>
                    <a:pt x="807314" y="746774"/>
                  </a:lnTo>
                  <a:lnTo>
                    <a:pt x="833543" y="711636"/>
                  </a:lnTo>
                  <a:lnTo>
                    <a:pt x="856364" y="674002"/>
                  </a:lnTo>
                  <a:lnTo>
                    <a:pt x="875549" y="634103"/>
                  </a:lnTo>
                  <a:lnTo>
                    <a:pt x="890870" y="592168"/>
                  </a:lnTo>
                  <a:lnTo>
                    <a:pt x="902096" y="548425"/>
                  </a:lnTo>
                  <a:lnTo>
                    <a:pt x="908999" y="503105"/>
                  </a:lnTo>
                  <a:lnTo>
                    <a:pt x="911352" y="456438"/>
                  </a:lnTo>
                  <a:lnTo>
                    <a:pt x="908999" y="409768"/>
                  </a:lnTo>
                  <a:lnTo>
                    <a:pt x="902096" y="364446"/>
                  </a:lnTo>
                  <a:lnTo>
                    <a:pt x="890870" y="320703"/>
                  </a:lnTo>
                  <a:lnTo>
                    <a:pt x="875549" y="278766"/>
                  </a:lnTo>
                  <a:lnTo>
                    <a:pt x="856364" y="238867"/>
                  </a:lnTo>
                  <a:lnTo>
                    <a:pt x="833543" y="201234"/>
                  </a:lnTo>
                  <a:lnTo>
                    <a:pt x="807314" y="166096"/>
                  </a:lnTo>
                  <a:lnTo>
                    <a:pt x="777906" y="133683"/>
                  </a:lnTo>
                  <a:lnTo>
                    <a:pt x="745549" y="104224"/>
                  </a:lnTo>
                  <a:lnTo>
                    <a:pt x="710471" y="77949"/>
                  </a:lnTo>
                  <a:lnTo>
                    <a:pt x="672900" y="55087"/>
                  </a:lnTo>
                  <a:lnTo>
                    <a:pt x="633067" y="35867"/>
                  </a:lnTo>
                  <a:lnTo>
                    <a:pt x="591199" y="20519"/>
                  </a:lnTo>
                  <a:lnTo>
                    <a:pt x="547525" y="9272"/>
                  </a:lnTo>
                  <a:lnTo>
                    <a:pt x="502274" y="2356"/>
                  </a:lnTo>
                  <a:lnTo>
                    <a:pt x="45567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>
              <a:extLst>
                <a:ext uri="{FF2B5EF4-FFF2-40B4-BE49-F238E27FC236}">
                  <a16:creationId xmlns:a16="http://schemas.microsoft.com/office/drawing/2014/main" id="{5A57C602-D453-743E-F537-72F2F38CC4DD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722119" y="5426964"/>
              <a:ext cx="377952" cy="379476"/>
            </a:xfrm>
            <a:prstGeom prst="rect">
              <a:avLst/>
            </a:prstGeom>
          </p:spPr>
        </p:pic>
      </p:grpSp>
      <p:graphicFrame>
        <p:nvGraphicFramePr>
          <p:cNvPr id="17" name="Таблица 16">
            <a:extLst>
              <a:ext uri="{FF2B5EF4-FFF2-40B4-BE49-F238E27FC236}">
                <a16:creationId xmlns:a16="http://schemas.microsoft.com/office/drawing/2014/main" id="{9B4A2E50-91AA-B32C-A81C-91ED95DE9F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56022"/>
              </p:ext>
            </p:extLst>
          </p:nvPr>
        </p:nvGraphicFramePr>
        <p:xfrm>
          <a:off x="2988189" y="326604"/>
          <a:ext cx="7879311" cy="6437961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3840710">
                  <a:extLst>
                    <a:ext uri="{9D8B030D-6E8A-4147-A177-3AD203B41FA5}">
                      <a16:colId xmlns:a16="http://schemas.microsoft.com/office/drawing/2014/main" val="3544790266"/>
                    </a:ext>
                  </a:extLst>
                </a:gridCol>
                <a:gridCol w="1905000">
                  <a:extLst>
                    <a:ext uri="{9D8B030D-6E8A-4147-A177-3AD203B41FA5}">
                      <a16:colId xmlns:a16="http://schemas.microsoft.com/office/drawing/2014/main" val="2118545375"/>
                    </a:ext>
                  </a:extLst>
                </a:gridCol>
                <a:gridCol w="76200">
                  <a:extLst>
                    <a:ext uri="{9D8B030D-6E8A-4147-A177-3AD203B41FA5}">
                      <a16:colId xmlns:a16="http://schemas.microsoft.com/office/drawing/2014/main" val="170331182"/>
                    </a:ext>
                  </a:extLst>
                </a:gridCol>
                <a:gridCol w="2057401">
                  <a:extLst>
                    <a:ext uri="{9D8B030D-6E8A-4147-A177-3AD203B41FA5}">
                      <a16:colId xmlns:a16="http://schemas.microsoft.com/office/drawing/2014/main" val="2348043083"/>
                    </a:ext>
                  </a:extLst>
                </a:gridCol>
              </a:tblGrid>
              <a:tr h="40307">
                <a:tc rowSpan="4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u="none" strike="noStrike" dirty="0">
                          <a:effectLst/>
                          <a:latin typeface="+mn-lt"/>
                        </a:rPr>
                        <a:t>Учебные предметы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tc gridSpan="3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800" u="none" strike="noStrike" dirty="0">
                          <a:effectLst/>
                          <a:latin typeface="+mn-lt"/>
                        </a:rPr>
                        <a:t>Кол-во часов в неделю/год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rgbClr val="FBE5AF">
                        <a:alpha val="49804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4007667"/>
                  </a:ext>
                </a:extLst>
              </a:tr>
              <a:tr h="5846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u="none" strike="noStrike" dirty="0" smtClean="0">
                          <a:effectLst/>
                          <a:latin typeface="+mn-lt"/>
                        </a:rPr>
                        <a:t>10 класс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u="none" strike="noStrike" dirty="0" smtClean="0">
                          <a:effectLst/>
                          <a:latin typeface="+mn-lt"/>
                        </a:rPr>
                        <a:t>11</a:t>
                      </a:r>
                      <a:r>
                        <a:rPr lang="ru-RU" sz="1800" u="none" strike="noStrike" baseline="0" dirty="0" smtClean="0">
                          <a:effectLst/>
                          <a:latin typeface="+mn-lt"/>
                        </a:rPr>
                        <a:t> класс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9113687"/>
                  </a:ext>
                </a:extLst>
              </a:tr>
              <a:tr h="0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u="none" strike="noStrike">
                          <a:effectLst/>
                          <a:latin typeface="+mn-lt"/>
                        </a:rPr>
                        <a:t>(2026/2027)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u="none" strike="noStrike">
                          <a:effectLst/>
                          <a:latin typeface="+mn-lt"/>
                        </a:rPr>
                        <a:t>(2027/2028)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9084339"/>
                  </a:ext>
                </a:extLst>
              </a:tr>
              <a:tr h="545132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Креативный (сценические искусства)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ru-RU" sz="20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ru-RU" sz="20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0604950"/>
                  </a:ext>
                </a:extLst>
              </a:tr>
              <a:tr h="600577">
                <a:tc gridSpan="4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 Часть, формируемая участниками образовательных отношений</a:t>
                      </a: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1794122"/>
                  </a:ext>
                </a:extLst>
              </a:tr>
              <a:tr h="187568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Технология. Технологический проектный практикум</a:t>
                      </a:r>
                    </a:p>
                  </a:txBody>
                  <a:tcPr marL="9525" marR="9525" marT="9525" marB="0" anchor="b">
                    <a:solidFill>
                      <a:srgbClr val="FBE5AF">
                        <a:alpha val="49804"/>
                      </a:srgbClr>
                    </a:solidFill>
                  </a:tcPr>
                </a:tc>
                <a:tc rowSpan="12" gridSpan="2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7,5</a:t>
                      </a:r>
                    </a:p>
                    <a:p>
                      <a:pPr algn="ctr" fontAlgn="b">
                        <a:buNone/>
                      </a:pPr>
                      <a:endParaRPr lang="ru-RU" sz="18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algn="ctr" fontAlgn="b">
                        <a:buNone/>
                      </a:pPr>
                      <a:endParaRPr lang="ru-RU" sz="18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algn="ctr" fontAlgn="b">
                        <a:buNone/>
                      </a:pPr>
                      <a:endParaRPr lang="ru-RU" sz="18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algn="ctr" fontAlgn="b">
                        <a:buNone/>
                      </a:pPr>
                      <a:endParaRPr lang="ru-RU" sz="18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algn="ctr" fontAlgn="b">
                        <a:buNone/>
                      </a:pPr>
                      <a:endParaRPr lang="ru-RU" sz="18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algn="ctr" fontAlgn="b">
                        <a:buNone/>
                      </a:pPr>
                      <a:endParaRPr lang="ru-RU" sz="18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algn="ctr" fontAlgn="b">
                        <a:buNone/>
                      </a:pP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rgbClr val="FBE5AF">
                        <a:alpha val="49804"/>
                      </a:srgbClr>
                    </a:solidFill>
                  </a:tcPr>
                </a:tc>
                <a:tc rowSpan="1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12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8,5</a:t>
                      </a:r>
                    </a:p>
                    <a:p>
                      <a:pPr algn="ctr" fontAlgn="b">
                        <a:buNone/>
                      </a:pPr>
                      <a:endParaRPr lang="ru-RU" sz="18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algn="ctr" fontAlgn="b">
                        <a:buNone/>
                      </a:pPr>
                      <a:endParaRPr lang="ru-RU" sz="18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algn="ctr" fontAlgn="b">
                        <a:buNone/>
                      </a:pPr>
                      <a:endParaRPr lang="ru-RU" sz="18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algn="ctr" fontAlgn="b">
                        <a:buNone/>
                      </a:pPr>
                      <a:endParaRPr lang="ru-RU" sz="18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algn="ctr" fontAlgn="b">
                        <a:buNone/>
                      </a:pPr>
                      <a:endParaRPr lang="ru-RU" sz="18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algn="ctr" fontAlgn="b">
                        <a:buNone/>
                      </a:pPr>
                      <a:endParaRPr lang="ru-RU" sz="18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algn="ctr" fontAlgn="b">
                        <a:buNone/>
                      </a:pP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rgbClr val="FBE5AF">
                        <a:alpha val="4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5771917"/>
                  </a:ext>
                </a:extLst>
              </a:tr>
              <a:tr h="18756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Технологии креативных индустрий</a:t>
                      </a: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rgbClr val="FBE5AF">
                        <a:alpha val="4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0507911"/>
                  </a:ext>
                </a:extLst>
              </a:tr>
              <a:tr h="35084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История искусств</a:t>
                      </a: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rgbClr val="FBE5AF">
                        <a:alpha val="4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3636019"/>
                  </a:ext>
                </a:extLst>
              </a:tr>
              <a:tr h="187568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Цифровая грамотность для креативных профессий</a:t>
                      </a:r>
                    </a:p>
                  </a:txBody>
                  <a:tcPr marL="9525" marR="9525" marT="9525" marB="0" anchor="b">
                    <a:solidFill>
                      <a:srgbClr val="FBE5AF">
                        <a:alpha val="49804"/>
                      </a:srgbClr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rgbClr val="FBE5AF">
                        <a:alpha val="4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0027621"/>
                  </a:ext>
                </a:extLst>
              </a:tr>
              <a:tr h="18756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Основы креативного мышления</a:t>
                      </a: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rgbClr val="FBE5AF">
                        <a:alpha val="4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9332678"/>
                  </a:ext>
                </a:extLst>
              </a:tr>
              <a:tr h="18756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Основы продюсерского мастерства</a:t>
                      </a: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rgbClr val="FBE5AF">
                        <a:alpha val="4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5973687"/>
                  </a:ext>
                </a:extLst>
              </a:tr>
              <a:tr h="187568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Графический дизайн и визуальные коммуникации</a:t>
                      </a:r>
                    </a:p>
                  </a:txBody>
                  <a:tcPr marL="9525" marR="9525" marT="9525" marB="0" anchor="b">
                    <a:solidFill>
                      <a:srgbClr val="FBE5AF">
                        <a:alpha val="49804"/>
                      </a:srgbClr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rgbClr val="FBE5AF">
                        <a:alpha val="4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5750986"/>
                  </a:ext>
                </a:extLst>
              </a:tr>
              <a:tr h="18756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Медиапроизводство</a:t>
                      </a: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5933655"/>
                  </a:ext>
                </a:extLst>
              </a:tr>
              <a:tr h="428460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Театрально-сценические технологии</a:t>
                      </a:r>
                    </a:p>
                  </a:txBody>
                  <a:tcPr marL="9525" marR="9525" marT="9525" marB="0" anchor="b">
                    <a:solidFill>
                      <a:srgbClr val="FBE5AF">
                        <a:alpha val="49804"/>
                      </a:srgbClr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1075661"/>
                  </a:ext>
                </a:extLst>
              </a:tr>
              <a:tr h="187568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Основы сценарного мастерства</a:t>
                      </a:r>
                    </a:p>
                  </a:txBody>
                  <a:tcPr marL="9525" marR="9525" marT="9525" marB="0" anchor="b">
                    <a:solidFill>
                      <a:srgbClr val="FBE5AF">
                        <a:alpha val="49804"/>
                      </a:srgbClr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rgbClr val="FBE5AF">
                        <a:alpha val="4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2297122"/>
                  </a:ext>
                </a:extLst>
              </a:tr>
              <a:tr h="187568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Музыка и саунд-дизайн</a:t>
                      </a:r>
                    </a:p>
                  </a:txBody>
                  <a:tcPr marL="9525" marR="9525" marT="9525" marB="0" anchor="b">
                    <a:solidFill>
                      <a:srgbClr val="FBE5AF">
                        <a:alpha val="49804"/>
                      </a:srgbClr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1122687"/>
                  </a:ext>
                </a:extLst>
              </a:tr>
              <a:tr h="18756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Ораторское искусство</a:t>
                      </a: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2550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66521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B4B3CE-46E3-7005-30FC-C69CA90752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53C606A8-2CFF-E207-25A6-4095A9F0183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51588" y="233629"/>
            <a:ext cx="2896334" cy="33368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pc="-25" dirty="0"/>
              <a:t>Проект</a:t>
            </a:r>
            <a:r>
              <a:rPr spc="-155" dirty="0"/>
              <a:t> </a:t>
            </a:r>
            <a:r>
              <a:rPr spc="-25" dirty="0"/>
              <a:t>учебного </a:t>
            </a:r>
            <a:r>
              <a:rPr spc="-10" dirty="0"/>
              <a:t>плана</a:t>
            </a:r>
          </a:p>
          <a:p>
            <a:pPr marL="12700" marR="538480">
              <a:lnSpc>
                <a:spcPct val="100000"/>
              </a:lnSpc>
              <a:spcBef>
                <a:spcPts val="5"/>
              </a:spcBef>
            </a:pPr>
            <a:r>
              <a:rPr spc="-30" dirty="0"/>
              <a:t>10-</a:t>
            </a:r>
            <a:r>
              <a:rPr dirty="0"/>
              <a:t>11</a:t>
            </a:r>
            <a:r>
              <a:rPr lang="ru-RU" dirty="0"/>
              <a:t>К</a:t>
            </a:r>
            <a:r>
              <a:rPr spc="-110" dirty="0"/>
              <a:t> </a:t>
            </a:r>
            <a:r>
              <a:rPr spc="-55" dirty="0"/>
              <a:t> </a:t>
            </a:r>
            <a:r>
              <a:rPr spc="-30" dirty="0" err="1"/>
              <a:t>класса</a:t>
            </a:r>
            <a:r>
              <a:rPr spc="-30" dirty="0"/>
              <a:t> </a:t>
            </a:r>
            <a:r>
              <a:rPr spc="-10" dirty="0"/>
              <a:t>(</a:t>
            </a:r>
            <a:r>
              <a:rPr lang="ru-RU" spc="-10" dirty="0"/>
              <a:t>Чаплыгина</a:t>
            </a:r>
            <a:r>
              <a:rPr spc="-10" dirty="0"/>
              <a:t>)</a:t>
            </a:r>
          </a:p>
        </p:txBody>
      </p:sp>
      <p:grpSp>
        <p:nvGrpSpPr>
          <p:cNvPr id="3" name="object 3">
            <a:extLst>
              <a:ext uri="{FF2B5EF4-FFF2-40B4-BE49-F238E27FC236}">
                <a16:creationId xmlns:a16="http://schemas.microsoft.com/office/drawing/2014/main" id="{88E1F538-DC19-632A-5B08-EF949E025D64}"/>
              </a:ext>
            </a:extLst>
          </p:cNvPr>
          <p:cNvGrpSpPr/>
          <p:nvPr/>
        </p:nvGrpSpPr>
        <p:grpSpPr>
          <a:xfrm>
            <a:off x="0" y="3483864"/>
            <a:ext cx="2268855" cy="1007110"/>
            <a:chOff x="0" y="3483864"/>
            <a:chExt cx="2268855" cy="1007110"/>
          </a:xfrm>
        </p:grpSpPr>
        <p:pic>
          <p:nvPicPr>
            <p:cNvPr id="4" name="object 4">
              <a:extLst>
                <a:ext uri="{FF2B5EF4-FFF2-40B4-BE49-F238E27FC236}">
                  <a16:creationId xmlns:a16="http://schemas.microsoft.com/office/drawing/2014/main" id="{DB41995B-03D2-569C-E8B6-8DA26A571DE2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3483864"/>
              <a:ext cx="834390" cy="640842"/>
            </a:xfrm>
            <a:prstGeom prst="rect">
              <a:avLst/>
            </a:prstGeom>
          </p:spPr>
        </p:pic>
        <p:pic>
          <p:nvPicPr>
            <p:cNvPr id="5" name="object 5">
              <a:extLst>
                <a:ext uri="{FF2B5EF4-FFF2-40B4-BE49-F238E27FC236}">
                  <a16:creationId xmlns:a16="http://schemas.microsoft.com/office/drawing/2014/main" id="{EB63A53F-7550-246E-2867-88D8A519B068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67868" y="3483864"/>
              <a:ext cx="459486" cy="640842"/>
            </a:xfrm>
            <a:prstGeom prst="rect">
              <a:avLst/>
            </a:prstGeom>
          </p:spPr>
        </p:pic>
        <p:pic>
          <p:nvPicPr>
            <p:cNvPr id="6" name="object 6">
              <a:extLst>
                <a:ext uri="{FF2B5EF4-FFF2-40B4-BE49-F238E27FC236}">
                  <a16:creationId xmlns:a16="http://schemas.microsoft.com/office/drawing/2014/main" id="{031ACB13-E3DD-39A1-9B8D-C391C317B42E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60831" y="3483864"/>
              <a:ext cx="1707642" cy="640842"/>
            </a:xfrm>
            <a:prstGeom prst="rect">
              <a:avLst/>
            </a:prstGeom>
          </p:spPr>
        </p:pic>
        <p:pic>
          <p:nvPicPr>
            <p:cNvPr id="7" name="object 7">
              <a:extLst>
                <a:ext uri="{FF2B5EF4-FFF2-40B4-BE49-F238E27FC236}">
                  <a16:creationId xmlns:a16="http://schemas.microsoft.com/office/drawing/2014/main" id="{648C10CA-2379-4CFA-70CD-6539DE99B5AD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3849624"/>
              <a:ext cx="2047494" cy="640842"/>
            </a:xfrm>
            <a:prstGeom prst="rect">
              <a:avLst/>
            </a:prstGeom>
          </p:spPr>
        </p:pic>
      </p:grpSp>
      <p:sp>
        <p:nvSpPr>
          <p:cNvPr id="8" name="object 8">
            <a:extLst>
              <a:ext uri="{FF2B5EF4-FFF2-40B4-BE49-F238E27FC236}">
                <a16:creationId xmlns:a16="http://schemas.microsoft.com/office/drawing/2014/main" id="{7CE9AD75-03C2-8A6D-4765-D7EBB0583481}"/>
              </a:ext>
            </a:extLst>
          </p:cNvPr>
          <p:cNvSpPr txBox="1"/>
          <p:nvPr/>
        </p:nvSpPr>
        <p:spPr>
          <a:xfrm>
            <a:off x="24485" y="3545585"/>
            <a:ext cx="275272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81355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FFC000"/>
                </a:solidFill>
                <a:latin typeface="Calibri"/>
                <a:cs typeface="Calibri"/>
              </a:rPr>
              <a:t>202</a:t>
            </a:r>
            <a:r>
              <a:rPr lang="ru-RU" sz="2400" b="1" spc="-10" dirty="0">
                <a:solidFill>
                  <a:srgbClr val="FFC000"/>
                </a:solidFill>
                <a:latin typeface="Calibri"/>
                <a:cs typeface="Calibri"/>
              </a:rPr>
              <a:t>6</a:t>
            </a:r>
            <a:r>
              <a:rPr sz="2400" b="1" spc="-10" dirty="0">
                <a:solidFill>
                  <a:srgbClr val="FFC000"/>
                </a:solidFill>
                <a:latin typeface="Calibri"/>
                <a:cs typeface="Calibri"/>
              </a:rPr>
              <a:t>-</a:t>
            </a:r>
            <a:r>
              <a:rPr sz="2400" b="1" dirty="0">
                <a:solidFill>
                  <a:srgbClr val="FFC000"/>
                </a:solidFill>
                <a:latin typeface="Calibri"/>
                <a:cs typeface="Calibri"/>
              </a:rPr>
              <a:t>202</a:t>
            </a:r>
            <a:r>
              <a:rPr lang="ru-RU" sz="2400" b="1" dirty="0">
                <a:solidFill>
                  <a:srgbClr val="FFC000"/>
                </a:solidFill>
                <a:latin typeface="Calibri"/>
                <a:cs typeface="Calibri"/>
              </a:rPr>
              <a:t>8</a:t>
            </a:r>
            <a:r>
              <a:rPr sz="2400" b="1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2400" b="1" spc="-25" dirty="0">
                <a:solidFill>
                  <a:srgbClr val="FFC000"/>
                </a:solidFill>
                <a:latin typeface="Calibri"/>
                <a:cs typeface="Calibri"/>
              </a:rPr>
              <a:t>годы </a:t>
            </a:r>
            <a:r>
              <a:rPr sz="2400" b="1" spc="-10" dirty="0">
                <a:solidFill>
                  <a:srgbClr val="FFC000"/>
                </a:solidFill>
                <a:latin typeface="Calibri"/>
                <a:cs typeface="Calibri"/>
              </a:rPr>
              <a:t>Профильный</a:t>
            </a:r>
            <a:endParaRPr sz="24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lang="ru-RU" sz="2400" b="1" spc="-10" dirty="0">
                <a:solidFill>
                  <a:srgbClr val="FFC000"/>
                </a:solidFill>
                <a:latin typeface="Calibri"/>
                <a:cs typeface="Calibri"/>
              </a:rPr>
              <a:t>креативный</a:t>
            </a:r>
            <a:r>
              <a:rPr sz="2400" b="1" spc="-4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2400" b="1" spc="-20" dirty="0">
                <a:solidFill>
                  <a:srgbClr val="FFC000"/>
                </a:solidFill>
                <a:latin typeface="Calibri"/>
                <a:cs typeface="Calibri"/>
              </a:rPr>
              <a:t>класс</a:t>
            </a:r>
            <a:endParaRPr sz="2400" dirty="0">
              <a:latin typeface="Calibri"/>
              <a:cs typeface="Calibri"/>
            </a:endParaRPr>
          </a:p>
        </p:txBody>
      </p:sp>
      <p:grpSp>
        <p:nvGrpSpPr>
          <p:cNvPr id="10" name="object 10">
            <a:extLst>
              <a:ext uri="{FF2B5EF4-FFF2-40B4-BE49-F238E27FC236}">
                <a16:creationId xmlns:a16="http://schemas.microsoft.com/office/drawing/2014/main" id="{1F4F8285-1BF5-79A2-B10C-76ABD16867AD}"/>
              </a:ext>
            </a:extLst>
          </p:cNvPr>
          <p:cNvGrpSpPr/>
          <p:nvPr/>
        </p:nvGrpSpPr>
        <p:grpSpPr>
          <a:xfrm>
            <a:off x="1133855" y="4986528"/>
            <a:ext cx="1559560" cy="1260475"/>
            <a:chOff x="1133855" y="4986528"/>
            <a:chExt cx="1559560" cy="1260475"/>
          </a:xfrm>
        </p:grpSpPr>
        <p:sp>
          <p:nvSpPr>
            <p:cNvPr id="11" name="object 11">
              <a:extLst>
                <a:ext uri="{FF2B5EF4-FFF2-40B4-BE49-F238E27FC236}">
                  <a16:creationId xmlns:a16="http://schemas.microsoft.com/office/drawing/2014/main" id="{102AC31A-E4D9-E51A-8634-2E29FBD9A0DE}"/>
                </a:ext>
              </a:extLst>
            </p:cNvPr>
            <p:cNvSpPr/>
            <p:nvPr/>
          </p:nvSpPr>
          <p:spPr>
            <a:xfrm>
              <a:off x="1133855" y="4986528"/>
              <a:ext cx="1559560" cy="259079"/>
            </a:xfrm>
            <a:custGeom>
              <a:avLst/>
              <a:gdLst/>
              <a:ahLst/>
              <a:cxnLst/>
              <a:rect l="l" t="t" r="r" b="b"/>
              <a:pathLst>
                <a:path w="1559560" h="259079">
                  <a:moveTo>
                    <a:pt x="1408557" y="0"/>
                  </a:moveTo>
                  <a:lnTo>
                    <a:pt x="150494" y="0"/>
                  </a:lnTo>
                  <a:lnTo>
                    <a:pt x="0" y="259080"/>
                  </a:lnTo>
                  <a:lnTo>
                    <a:pt x="1559052" y="259080"/>
                  </a:lnTo>
                  <a:lnTo>
                    <a:pt x="1408557" y="0"/>
                  </a:lnTo>
                  <a:close/>
                </a:path>
              </a:pathLst>
            </a:custGeom>
            <a:solidFill>
              <a:srgbClr val="0725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>
              <a:extLst>
                <a:ext uri="{FF2B5EF4-FFF2-40B4-BE49-F238E27FC236}">
                  <a16:creationId xmlns:a16="http://schemas.microsoft.com/office/drawing/2014/main" id="{621CDDCD-BB47-03CA-9A04-DCD7C7F17B50}"/>
                </a:ext>
              </a:extLst>
            </p:cNvPr>
            <p:cNvSpPr/>
            <p:nvPr/>
          </p:nvSpPr>
          <p:spPr>
            <a:xfrm>
              <a:off x="1283207" y="4986528"/>
              <a:ext cx="1260475" cy="1260475"/>
            </a:xfrm>
            <a:custGeom>
              <a:avLst/>
              <a:gdLst/>
              <a:ahLst/>
              <a:cxnLst/>
              <a:rect l="l" t="t" r="r" b="b"/>
              <a:pathLst>
                <a:path w="1260475" h="1260475">
                  <a:moveTo>
                    <a:pt x="1260348" y="0"/>
                  </a:moveTo>
                  <a:lnTo>
                    <a:pt x="0" y="0"/>
                  </a:lnTo>
                  <a:lnTo>
                    <a:pt x="0" y="630174"/>
                  </a:lnTo>
                  <a:lnTo>
                    <a:pt x="1728" y="677204"/>
                  </a:lnTo>
                  <a:lnTo>
                    <a:pt x="6833" y="723295"/>
                  </a:lnTo>
                  <a:lnTo>
                    <a:pt x="15193" y="768326"/>
                  </a:lnTo>
                  <a:lnTo>
                    <a:pt x="26685" y="812174"/>
                  </a:lnTo>
                  <a:lnTo>
                    <a:pt x="41187" y="854719"/>
                  </a:lnTo>
                  <a:lnTo>
                    <a:pt x="58578" y="895837"/>
                  </a:lnTo>
                  <a:lnTo>
                    <a:pt x="78736" y="935407"/>
                  </a:lnTo>
                  <a:lnTo>
                    <a:pt x="101538" y="973308"/>
                  </a:lnTo>
                  <a:lnTo>
                    <a:pt x="126863" y="1009417"/>
                  </a:lnTo>
                  <a:lnTo>
                    <a:pt x="154589" y="1043612"/>
                  </a:lnTo>
                  <a:lnTo>
                    <a:pt x="184594" y="1075772"/>
                  </a:lnTo>
                  <a:lnTo>
                    <a:pt x="216756" y="1105775"/>
                  </a:lnTo>
                  <a:lnTo>
                    <a:pt x="250952" y="1133499"/>
                  </a:lnTo>
                  <a:lnTo>
                    <a:pt x="287062" y="1158821"/>
                  </a:lnTo>
                  <a:lnTo>
                    <a:pt x="324962" y="1181621"/>
                  </a:lnTo>
                  <a:lnTo>
                    <a:pt x="364532" y="1201777"/>
                  </a:lnTo>
                  <a:lnTo>
                    <a:pt x="405649" y="1219166"/>
                  </a:lnTo>
                  <a:lnTo>
                    <a:pt x="448191" y="1233666"/>
                  </a:lnTo>
                  <a:lnTo>
                    <a:pt x="492037" y="1245156"/>
                  </a:lnTo>
                  <a:lnTo>
                    <a:pt x="537064" y="1253515"/>
                  </a:lnTo>
                  <a:lnTo>
                    <a:pt x="583150" y="1258619"/>
                  </a:lnTo>
                  <a:lnTo>
                    <a:pt x="630173" y="1260348"/>
                  </a:lnTo>
                  <a:lnTo>
                    <a:pt x="677197" y="1258619"/>
                  </a:lnTo>
                  <a:lnTo>
                    <a:pt x="723283" y="1253515"/>
                  </a:lnTo>
                  <a:lnTo>
                    <a:pt x="768310" y="1245156"/>
                  </a:lnTo>
                  <a:lnTo>
                    <a:pt x="812156" y="1233666"/>
                  </a:lnTo>
                  <a:lnTo>
                    <a:pt x="854698" y="1219166"/>
                  </a:lnTo>
                  <a:lnTo>
                    <a:pt x="895815" y="1201777"/>
                  </a:lnTo>
                  <a:lnTo>
                    <a:pt x="935385" y="1181621"/>
                  </a:lnTo>
                  <a:lnTo>
                    <a:pt x="973285" y="1158821"/>
                  </a:lnTo>
                  <a:lnTo>
                    <a:pt x="1009395" y="1133499"/>
                  </a:lnTo>
                  <a:lnTo>
                    <a:pt x="1043591" y="1105775"/>
                  </a:lnTo>
                  <a:lnTo>
                    <a:pt x="1075753" y="1075772"/>
                  </a:lnTo>
                  <a:lnTo>
                    <a:pt x="1105758" y="1043612"/>
                  </a:lnTo>
                  <a:lnTo>
                    <a:pt x="1133484" y="1009417"/>
                  </a:lnTo>
                  <a:lnTo>
                    <a:pt x="1158809" y="973308"/>
                  </a:lnTo>
                  <a:lnTo>
                    <a:pt x="1181611" y="935407"/>
                  </a:lnTo>
                  <a:lnTo>
                    <a:pt x="1201769" y="895837"/>
                  </a:lnTo>
                  <a:lnTo>
                    <a:pt x="1219160" y="854719"/>
                  </a:lnTo>
                  <a:lnTo>
                    <a:pt x="1233662" y="812174"/>
                  </a:lnTo>
                  <a:lnTo>
                    <a:pt x="1245154" y="768326"/>
                  </a:lnTo>
                  <a:lnTo>
                    <a:pt x="1253514" y="723295"/>
                  </a:lnTo>
                  <a:lnTo>
                    <a:pt x="1258619" y="677204"/>
                  </a:lnTo>
                  <a:lnTo>
                    <a:pt x="1260348" y="630174"/>
                  </a:lnTo>
                  <a:lnTo>
                    <a:pt x="1260348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>
              <a:extLst>
                <a:ext uri="{FF2B5EF4-FFF2-40B4-BE49-F238E27FC236}">
                  <a16:creationId xmlns:a16="http://schemas.microsoft.com/office/drawing/2014/main" id="{2CFC49FE-19BA-28A9-90CC-B77FD327FD6F}"/>
                </a:ext>
              </a:extLst>
            </p:cNvPr>
            <p:cNvSpPr/>
            <p:nvPr/>
          </p:nvSpPr>
          <p:spPr>
            <a:xfrm>
              <a:off x="1455419" y="5160264"/>
              <a:ext cx="911860" cy="913130"/>
            </a:xfrm>
            <a:custGeom>
              <a:avLst/>
              <a:gdLst/>
              <a:ahLst/>
              <a:cxnLst/>
              <a:rect l="l" t="t" r="r" b="b"/>
              <a:pathLst>
                <a:path w="911860" h="913129">
                  <a:moveTo>
                    <a:pt x="455675" y="0"/>
                  </a:moveTo>
                  <a:lnTo>
                    <a:pt x="409077" y="2356"/>
                  </a:lnTo>
                  <a:lnTo>
                    <a:pt x="363826" y="9272"/>
                  </a:lnTo>
                  <a:lnTo>
                    <a:pt x="320152" y="20519"/>
                  </a:lnTo>
                  <a:lnTo>
                    <a:pt x="278284" y="35867"/>
                  </a:lnTo>
                  <a:lnTo>
                    <a:pt x="238451" y="55087"/>
                  </a:lnTo>
                  <a:lnTo>
                    <a:pt x="200880" y="77949"/>
                  </a:lnTo>
                  <a:lnTo>
                    <a:pt x="165802" y="104224"/>
                  </a:lnTo>
                  <a:lnTo>
                    <a:pt x="133445" y="133683"/>
                  </a:lnTo>
                  <a:lnTo>
                    <a:pt x="104037" y="166096"/>
                  </a:lnTo>
                  <a:lnTo>
                    <a:pt x="77808" y="201234"/>
                  </a:lnTo>
                  <a:lnTo>
                    <a:pt x="54987" y="238867"/>
                  </a:lnTo>
                  <a:lnTo>
                    <a:pt x="35802" y="278766"/>
                  </a:lnTo>
                  <a:lnTo>
                    <a:pt x="20481" y="320703"/>
                  </a:lnTo>
                  <a:lnTo>
                    <a:pt x="9255" y="364446"/>
                  </a:lnTo>
                  <a:lnTo>
                    <a:pt x="2352" y="409768"/>
                  </a:lnTo>
                  <a:lnTo>
                    <a:pt x="0" y="456438"/>
                  </a:lnTo>
                  <a:lnTo>
                    <a:pt x="2352" y="503105"/>
                  </a:lnTo>
                  <a:lnTo>
                    <a:pt x="9255" y="548425"/>
                  </a:lnTo>
                  <a:lnTo>
                    <a:pt x="20481" y="592168"/>
                  </a:lnTo>
                  <a:lnTo>
                    <a:pt x="35802" y="634103"/>
                  </a:lnTo>
                  <a:lnTo>
                    <a:pt x="54987" y="674002"/>
                  </a:lnTo>
                  <a:lnTo>
                    <a:pt x="77808" y="711636"/>
                  </a:lnTo>
                  <a:lnTo>
                    <a:pt x="104037" y="746774"/>
                  </a:lnTo>
                  <a:lnTo>
                    <a:pt x="133445" y="779187"/>
                  </a:lnTo>
                  <a:lnTo>
                    <a:pt x="165802" y="808647"/>
                  </a:lnTo>
                  <a:lnTo>
                    <a:pt x="200880" y="834923"/>
                  </a:lnTo>
                  <a:lnTo>
                    <a:pt x="238451" y="857786"/>
                  </a:lnTo>
                  <a:lnTo>
                    <a:pt x="278284" y="877006"/>
                  </a:lnTo>
                  <a:lnTo>
                    <a:pt x="320152" y="892355"/>
                  </a:lnTo>
                  <a:lnTo>
                    <a:pt x="363826" y="903602"/>
                  </a:lnTo>
                  <a:lnTo>
                    <a:pt x="409077" y="910519"/>
                  </a:lnTo>
                  <a:lnTo>
                    <a:pt x="455675" y="912876"/>
                  </a:lnTo>
                  <a:lnTo>
                    <a:pt x="502274" y="910519"/>
                  </a:lnTo>
                  <a:lnTo>
                    <a:pt x="547525" y="903602"/>
                  </a:lnTo>
                  <a:lnTo>
                    <a:pt x="591199" y="892355"/>
                  </a:lnTo>
                  <a:lnTo>
                    <a:pt x="633067" y="877006"/>
                  </a:lnTo>
                  <a:lnTo>
                    <a:pt x="672900" y="857786"/>
                  </a:lnTo>
                  <a:lnTo>
                    <a:pt x="710471" y="834923"/>
                  </a:lnTo>
                  <a:lnTo>
                    <a:pt x="745549" y="808647"/>
                  </a:lnTo>
                  <a:lnTo>
                    <a:pt x="777906" y="779187"/>
                  </a:lnTo>
                  <a:lnTo>
                    <a:pt x="807314" y="746774"/>
                  </a:lnTo>
                  <a:lnTo>
                    <a:pt x="833543" y="711636"/>
                  </a:lnTo>
                  <a:lnTo>
                    <a:pt x="856364" y="674002"/>
                  </a:lnTo>
                  <a:lnTo>
                    <a:pt x="875549" y="634103"/>
                  </a:lnTo>
                  <a:lnTo>
                    <a:pt x="890870" y="592168"/>
                  </a:lnTo>
                  <a:lnTo>
                    <a:pt x="902096" y="548425"/>
                  </a:lnTo>
                  <a:lnTo>
                    <a:pt x="908999" y="503105"/>
                  </a:lnTo>
                  <a:lnTo>
                    <a:pt x="911352" y="456438"/>
                  </a:lnTo>
                  <a:lnTo>
                    <a:pt x="908999" y="409768"/>
                  </a:lnTo>
                  <a:lnTo>
                    <a:pt x="902096" y="364446"/>
                  </a:lnTo>
                  <a:lnTo>
                    <a:pt x="890870" y="320703"/>
                  </a:lnTo>
                  <a:lnTo>
                    <a:pt x="875549" y="278766"/>
                  </a:lnTo>
                  <a:lnTo>
                    <a:pt x="856364" y="238867"/>
                  </a:lnTo>
                  <a:lnTo>
                    <a:pt x="833543" y="201234"/>
                  </a:lnTo>
                  <a:lnTo>
                    <a:pt x="807314" y="166096"/>
                  </a:lnTo>
                  <a:lnTo>
                    <a:pt x="777906" y="133683"/>
                  </a:lnTo>
                  <a:lnTo>
                    <a:pt x="745549" y="104224"/>
                  </a:lnTo>
                  <a:lnTo>
                    <a:pt x="710471" y="77949"/>
                  </a:lnTo>
                  <a:lnTo>
                    <a:pt x="672900" y="55087"/>
                  </a:lnTo>
                  <a:lnTo>
                    <a:pt x="633067" y="35867"/>
                  </a:lnTo>
                  <a:lnTo>
                    <a:pt x="591199" y="20519"/>
                  </a:lnTo>
                  <a:lnTo>
                    <a:pt x="547525" y="9272"/>
                  </a:lnTo>
                  <a:lnTo>
                    <a:pt x="502274" y="2356"/>
                  </a:lnTo>
                  <a:lnTo>
                    <a:pt x="45567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>
              <a:extLst>
                <a:ext uri="{FF2B5EF4-FFF2-40B4-BE49-F238E27FC236}">
                  <a16:creationId xmlns:a16="http://schemas.microsoft.com/office/drawing/2014/main" id="{5A57C602-D453-743E-F537-72F2F38CC4DD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722119" y="5426964"/>
              <a:ext cx="377952" cy="379476"/>
            </a:xfrm>
            <a:prstGeom prst="rect">
              <a:avLst/>
            </a:prstGeom>
          </p:spPr>
        </p:pic>
      </p:grpSp>
      <p:graphicFrame>
        <p:nvGraphicFramePr>
          <p:cNvPr id="17" name="Таблица 16">
            <a:extLst>
              <a:ext uri="{FF2B5EF4-FFF2-40B4-BE49-F238E27FC236}">
                <a16:creationId xmlns:a16="http://schemas.microsoft.com/office/drawing/2014/main" id="{9B4A2E50-91AA-B32C-A81C-91ED95DE9F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4533145"/>
              </p:ext>
            </p:extLst>
          </p:nvPr>
        </p:nvGraphicFramePr>
        <p:xfrm>
          <a:off x="2988189" y="326604"/>
          <a:ext cx="7879311" cy="6450994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4174611">
                  <a:extLst>
                    <a:ext uri="{9D8B030D-6E8A-4147-A177-3AD203B41FA5}">
                      <a16:colId xmlns:a16="http://schemas.microsoft.com/office/drawing/2014/main" val="3544790266"/>
                    </a:ext>
                  </a:extLst>
                </a:gridCol>
                <a:gridCol w="152400">
                  <a:extLst>
                    <a:ext uri="{9D8B030D-6E8A-4147-A177-3AD203B41FA5}">
                      <a16:colId xmlns:a16="http://schemas.microsoft.com/office/drawing/2014/main" val="2118545375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2428071156"/>
                    </a:ext>
                  </a:extLst>
                </a:gridCol>
                <a:gridCol w="1799700">
                  <a:extLst>
                    <a:ext uri="{9D8B030D-6E8A-4147-A177-3AD203B41FA5}">
                      <a16:colId xmlns:a16="http://schemas.microsoft.com/office/drawing/2014/main" val="2348043083"/>
                    </a:ext>
                  </a:extLst>
                </a:gridCol>
              </a:tblGrid>
              <a:tr h="40307">
                <a:tc rowSpan="4"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u="none" strike="noStrike" dirty="0">
                          <a:effectLst/>
                          <a:latin typeface="+mn-lt"/>
                        </a:rPr>
                        <a:t>Учебные предметы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tc rowSpan="4" hMerge="1"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rgbClr val="FBE5AF">
                        <a:alpha val="49804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800" u="none" strike="noStrike" dirty="0">
                          <a:effectLst/>
                          <a:latin typeface="+mn-lt"/>
                        </a:rPr>
                        <a:t>Кол-во часов в неделю/год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rgbClr val="FBE5AF">
                        <a:alpha val="49804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4007667"/>
                  </a:ext>
                </a:extLst>
              </a:tr>
              <a:tr h="58462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u="none" strike="noStrike" dirty="0" smtClean="0">
                          <a:effectLst/>
                          <a:latin typeface="+mn-lt"/>
                        </a:rPr>
                        <a:t>10 класс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u="none" strike="noStrike" dirty="0" smtClean="0">
                          <a:effectLst/>
                          <a:latin typeface="+mn-lt"/>
                        </a:rPr>
                        <a:t>11</a:t>
                      </a:r>
                      <a:r>
                        <a:rPr lang="ru-RU" sz="1800" u="none" strike="noStrike" baseline="0" dirty="0" smtClean="0">
                          <a:effectLst/>
                          <a:latin typeface="+mn-lt"/>
                        </a:rPr>
                        <a:t> класс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9113687"/>
                  </a:ext>
                </a:extLst>
              </a:tr>
              <a:tr h="0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u="none" strike="noStrike">
                          <a:effectLst/>
                          <a:latin typeface="+mn-lt"/>
                        </a:rPr>
                        <a:t>(2026/2027)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u="none" strike="noStrike">
                          <a:effectLst/>
                          <a:latin typeface="+mn-lt"/>
                        </a:rPr>
                        <a:t>(2027/2028)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9084339"/>
                  </a:ext>
                </a:extLst>
              </a:tr>
              <a:tr h="545132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Креативный (визуальные искусства)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ru-RU" sz="20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0604950"/>
                  </a:ext>
                </a:extLst>
              </a:tr>
              <a:tr h="600577">
                <a:tc gridSpan="4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 Часть, формируемая участниками образовательных отношений</a:t>
                      </a: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1794122"/>
                  </a:ext>
                </a:extLst>
              </a:tr>
              <a:tr h="187568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Технология. Технологический проектный практикум</a:t>
                      </a:r>
                    </a:p>
                  </a:txBody>
                  <a:tcPr marL="9525" marR="9525" marT="9525" marB="0" anchor="b">
                    <a:solidFill>
                      <a:srgbClr val="FBE5AF">
                        <a:alpha val="49804"/>
                      </a:srgbClr>
                    </a:solidFill>
                  </a:tcPr>
                </a:tc>
                <a:tc rowSpan="12" gridSpan="2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7,5</a:t>
                      </a:r>
                    </a:p>
                    <a:p>
                      <a:pPr algn="ctr" fontAlgn="b">
                        <a:buNone/>
                      </a:pPr>
                      <a:endParaRPr lang="ru-RU" sz="18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algn="ctr" fontAlgn="b">
                        <a:buNone/>
                      </a:pPr>
                      <a:endParaRPr lang="ru-RU" sz="18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algn="ctr" fontAlgn="b">
                        <a:buNone/>
                      </a:pPr>
                      <a:endParaRPr lang="ru-RU" sz="18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algn="ctr" fontAlgn="b">
                        <a:buNone/>
                      </a:pPr>
                      <a:endParaRPr lang="ru-RU" sz="18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algn="ctr" fontAlgn="b">
                        <a:buNone/>
                      </a:pPr>
                      <a:endParaRPr lang="ru-RU" sz="18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algn="ctr" fontAlgn="b">
                        <a:buNone/>
                      </a:pPr>
                      <a:endParaRPr lang="ru-RU" sz="18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algn="ctr" fontAlgn="b">
                        <a:buNone/>
                      </a:pP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rgbClr val="FBE5AF">
                        <a:alpha val="49804"/>
                      </a:srgbClr>
                    </a:solidFill>
                  </a:tcPr>
                </a:tc>
                <a:tc rowSpan="12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12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8,5</a:t>
                      </a:r>
                    </a:p>
                    <a:p>
                      <a:pPr algn="ctr" fontAlgn="b">
                        <a:buNone/>
                      </a:pPr>
                      <a:endParaRPr lang="ru-RU" sz="18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algn="ctr" fontAlgn="b">
                        <a:buNone/>
                      </a:pPr>
                      <a:endParaRPr lang="ru-RU" sz="18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algn="ctr" fontAlgn="b">
                        <a:buNone/>
                      </a:pPr>
                      <a:endParaRPr lang="ru-RU" sz="18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algn="ctr" fontAlgn="b">
                        <a:buNone/>
                      </a:pPr>
                      <a:endParaRPr lang="ru-RU" sz="18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algn="ctr" fontAlgn="b">
                        <a:buNone/>
                      </a:pPr>
                      <a:endParaRPr lang="ru-RU" sz="18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algn="ctr" fontAlgn="b">
                        <a:buNone/>
                      </a:pPr>
                      <a:endParaRPr lang="ru-RU" sz="18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algn="ctr" fontAlgn="b">
                        <a:buNone/>
                      </a:pP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rgbClr val="FBE5AF">
                        <a:alpha val="4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5771917"/>
                  </a:ext>
                </a:extLst>
              </a:tr>
              <a:tr h="18756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Технологии креативных индустрий</a:t>
                      </a: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rgbClr val="FBE5AF">
                        <a:alpha val="4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0507911"/>
                  </a:ext>
                </a:extLst>
              </a:tr>
              <a:tr h="35084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История искусств</a:t>
                      </a: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rgbClr val="FBE5AF">
                        <a:alpha val="4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3636019"/>
                  </a:ext>
                </a:extLst>
              </a:tr>
              <a:tr h="187568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Цифровая грамотность для креативных профессий</a:t>
                      </a:r>
                    </a:p>
                  </a:txBody>
                  <a:tcPr marL="9525" marR="9525" marT="9525" marB="0" anchor="b">
                    <a:solidFill>
                      <a:srgbClr val="FBE5AF">
                        <a:alpha val="49804"/>
                      </a:srgbClr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rgbClr val="FBE5AF">
                        <a:alpha val="4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0027621"/>
                  </a:ext>
                </a:extLst>
              </a:tr>
              <a:tr h="18756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Основы креативного мышления</a:t>
                      </a: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rgbClr val="FBE5AF">
                        <a:alpha val="4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9332678"/>
                  </a:ext>
                </a:extLst>
              </a:tr>
              <a:tr h="18756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Основы продюсерского мастерства</a:t>
                      </a: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rgbClr val="FBE5AF">
                        <a:alpha val="4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5973687"/>
                  </a:ext>
                </a:extLst>
              </a:tr>
              <a:tr h="187568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Графический дизайн и визуальные коммуникации</a:t>
                      </a:r>
                    </a:p>
                  </a:txBody>
                  <a:tcPr marL="9525" marR="9525" marT="9525" marB="0" anchor="b">
                    <a:solidFill>
                      <a:srgbClr val="FBE5AF">
                        <a:alpha val="49804"/>
                      </a:srgbClr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rgbClr val="FBE5AF">
                        <a:alpha val="4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5750986"/>
                  </a:ext>
                </a:extLst>
              </a:tr>
              <a:tr h="18756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Медиапроизводство</a:t>
                      </a: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5933655"/>
                  </a:ext>
                </a:extLst>
              </a:tr>
              <a:tr h="428460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Ораторское искусство</a:t>
                      </a: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1075661"/>
                  </a:ext>
                </a:extLst>
              </a:tr>
              <a:tr h="18756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Технология. Анимация и моушен дизайн</a:t>
                      </a: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rgbClr val="FBE5AF">
                        <a:alpha val="4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2297122"/>
                  </a:ext>
                </a:extLst>
              </a:tr>
              <a:tr h="187568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Технология. 3Д моделирование</a:t>
                      </a:r>
                    </a:p>
                  </a:txBody>
                  <a:tcPr marL="9525" marR="9525" marT="9525" marB="0" anchor="b">
                    <a:solidFill>
                      <a:srgbClr val="FBE5AF">
                        <a:alpha val="49804"/>
                      </a:srgbClr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11122687"/>
                  </a:ext>
                </a:extLst>
              </a:tr>
              <a:tr h="18756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Технология. Контент-производство и </a:t>
                      </a:r>
                      <a:r>
                        <a:rPr lang="ru-RU" sz="18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смм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8255001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3056259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EB4B3CE-46E3-7005-30FC-C69CA90752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53C606A8-2CFF-E207-25A6-4095A9F01839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51588" y="233629"/>
            <a:ext cx="2896334" cy="3336811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pc="-25" dirty="0"/>
              <a:t>Проект</a:t>
            </a:r>
            <a:r>
              <a:rPr spc="-155" dirty="0"/>
              <a:t> </a:t>
            </a:r>
            <a:r>
              <a:rPr spc="-25" dirty="0"/>
              <a:t>учебного </a:t>
            </a:r>
            <a:r>
              <a:rPr spc="-10" dirty="0"/>
              <a:t>плана</a:t>
            </a:r>
          </a:p>
          <a:p>
            <a:pPr marL="12700" marR="538480">
              <a:lnSpc>
                <a:spcPct val="100000"/>
              </a:lnSpc>
              <a:spcBef>
                <a:spcPts val="5"/>
              </a:spcBef>
            </a:pPr>
            <a:r>
              <a:rPr spc="-30" dirty="0"/>
              <a:t>10-</a:t>
            </a:r>
            <a:r>
              <a:rPr dirty="0"/>
              <a:t>11</a:t>
            </a:r>
            <a:r>
              <a:rPr lang="ru-RU" dirty="0"/>
              <a:t>К</a:t>
            </a:r>
            <a:r>
              <a:rPr spc="-110" dirty="0"/>
              <a:t> </a:t>
            </a:r>
            <a:r>
              <a:rPr spc="-55" dirty="0"/>
              <a:t> </a:t>
            </a:r>
            <a:r>
              <a:rPr spc="-30" dirty="0" err="1"/>
              <a:t>класса</a:t>
            </a:r>
            <a:r>
              <a:rPr spc="-30" dirty="0"/>
              <a:t> </a:t>
            </a:r>
            <a:r>
              <a:rPr spc="-10" dirty="0"/>
              <a:t>(</a:t>
            </a:r>
            <a:r>
              <a:rPr lang="ru-RU" spc="-10" dirty="0"/>
              <a:t>Чаплыгина</a:t>
            </a:r>
            <a:r>
              <a:rPr spc="-10" dirty="0"/>
              <a:t>)</a:t>
            </a:r>
          </a:p>
        </p:txBody>
      </p:sp>
      <p:grpSp>
        <p:nvGrpSpPr>
          <p:cNvPr id="3" name="object 3">
            <a:extLst>
              <a:ext uri="{FF2B5EF4-FFF2-40B4-BE49-F238E27FC236}">
                <a16:creationId xmlns:a16="http://schemas.microsoft.com/office/drawing/2014/main" id="{88E1F538-DC19-632A-5B08-EF949E025D64}"/>
              </a:ext>
            </a:extLst>
          </p:cNvPr>
          <p:cNvGrpSpPr/>
          <p:nvPr/>
        </p:nvGrpSpPr>
        <p:grpSpPr>
          <a:xfrm>
            <a:off x="0" y="3483864"/>
            <a:ext cx="2268855" cy="1007110"/>
            <a:chOff x="0" y="3483864"/>
            <a:chExt cx="2268855" cy="1007110"/>
          </a:xfrm>
        </p:grpSpPr>
        <p:pic>
          <p:nvPicPr>
            <p:cNvPr id="4" name="object 4">
              <a:extLst>
                <a:ext uri="{FF2B5EF4-FFF2-40B4-BE49-F238E27FC236}">
                  <a16:creationId xmlns:a16="http://schemas.microsoft.com/office/drawing/2014/main" id="{DB41995B-03D2-569C-E8B6-8DA26A571DE2}"/>
                </a:ext>
              </a:extLst>
            </p:cNvPr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3483864"/>
              <a:ext cx="834390" cy="640842"/>
            </a:xfrm>
            <a:prstGeom prst="rect">
              <a:avLst/>
            </a:prstGeom>
          </p:spPr>
        </p:pic>
        <p:pic>
          <p:nvPicPr>
            <p:cNvPr id="5" name="object 5">
              <a:extLst>
                <a:ext uri="{FF2B5EF4-FFF2-40B4-BE49-F238E27FC236}">
                  <a16:creationId xmlns:a16="http://schemas.microsoft.com/office/drawing/2014/main" id="{EB63A53F-7550-246E-2867-88D8A519B068}"/>
                </a:ext>
              </a:extLst>
            </p:cNvPr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467868" y="3483864"/>
              <a:ext cx="459486" cy="640842"/>
            </a:xfrm>
            <a:prstGeom prst="rect">
              <a:avLst/>
            </a:prstGeom>
          </p:spPr>
        </p:pic>
        <p:pic>
          <p:nvPicPr>
            <p:cNvPr id="6" name="object 6">
              <a:extLst>
                <a:ext uri="{FF2B5EF4-FFF2-40B4-BE49-F238E27FC236}">
                  <a16:creationId xmlns:a16="http://schemas.microsoft.com/office/drawing/2014/main" id="{031ACB13-E3DD-39A1-9B8D-C391C317B42E}"/>
                </a:ext>
              </a:extLst>
            </p:cNvPr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60831" y="3483864"/>
              <a:ext cx="1707642" cy="640842"/>
            </a:xfrm>
            <a:prstGeom prst="rect">
              <a:avLst/>
            </a:prstGeom>
          </p:spPr>
        </p:pic>
        <p:pic>
          <p:nvPicPr>
            <p:cNvPr id="7" name="object 7">
              <a:extLst>
                <a:ext uri="{FF2B5EF4-FFF2-40B4-BE49-F238E27FC236}">
                  <a16:creationId xmlns:a16="http://schemas.microsoft.com/office/drawing/2014/main" id="{648C10CA-2379-4CFA-70CD-6539DE99B5AD}"/>
                </a:ext>
              </a:extLst>
            </p:cNvPr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3849624"/>
              <a:ext cx="2047494" cy="640842"/>
            </a:xfrm>
            <a:prstGeom prst="rect">
              <a:avLst/>
            </a:prstGeom>
          </p:spPr>
        </p:pic>
      </p:grpSp>
      <p:sp>
        <p:nvSpPr>
          <p:cNvPr id="8" name="object 8">
            <a:extLst>
              <a:ext uri="{FF2B5EF4-FFF2-40B4-BE49-F238E27FC236}">
                <a16:creationId xmlns:a16="http://schemas.microsoft.com/office/drawing/2014/main" id="{7CE9AD75-03C2-8A6D-4765-D7EBB0583481}"/>
              </a:ext>
            </a:extLst>
          </p:cNvPr>
          <p:cNvSpPr txBox="1"/>
          <p:nvPr/>
        </p:nvSpPr>
        <p:spPr>
          <a:xfrm>
            <a:off x="24485" y="3545585"/>
            <a:ext cx="2752725" cy="11233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681355">
              <a:lnSpc>
                <a:spcPct val="100000"/>
              </a:lnSpc>
              <a:spcBef>
                <a:spcPts val="100"/>
              </a:spcBef>
            </a:pPr>
            <a:r>
              <a:rPr sz="2400" b="1" spc="-10" dirty="0">
                <a:solidFill>
                  <a:srgbClr val="FFC000"/>
                </a:solidFill>
                <a:latin typeface="Calibri"/>
                <a:cs typeface="Calibri"/>
              </a:rPr>
              <a:t>202</a:t>
            </a:r>
            <a:r>
              <a:rPr lang="ru-RU" sz="2400" b="1" spc="-10" dirty="0">
                <a:solidFill>
                  <a:srgbClr val="FFC000"/>
                </a:solidFill>
                <a:latin typeface="Calibri"/>
                <a:cs typeface="Calibri"/>
              </a:rPr>
              <a:t>6</a:t>
            </a:r>
            <a:r>
              <a:rPr sz="2400" b="1" spc="-10" dirty="0">
                <a:solidFill>
                  <a:srgbClr val="FFC000"/>
                </a:solidFill>
                <a:latin typeface="Calibri"/>
                <a:cs typeface="Calibri"/>
              </a:rPr>
              <a:t>-</a:t>
            </a:r>
            <a:r>
              <a:rPr sz="2400" b="1" dirty="0">
                <a:solidFill>
                  <a:srgbClr val="FFC000"/>
                </a:solidFill>
                <a:latin typeface="Calibri"/>
                <a:cs typeface="Calibri"/>
              </a:rPr>
              <a:t>202</a:t>
            </a:r>
            <a:r>
              <a:rPr lang="ru-RU" sz="2400" b="1" dirty="0">
                <a:solidFill>
                  <a:srgbClr val="FFC000"/>
                </a:solidFill>
                <a:latin typeface="Calibri"/>
                <a:cs typeface="Calibri"/>
              </a:rPr>
              <a:t>8</a:t>
            </a:r>
            <a:r>
              <a:rPr sz="2400" b="1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2400" b="1" spc="-25" dirty="0">
                <a:solidFill>
                  <a:srgbClr val="FFC000"/>
                </a:solidFill>
                <a:latin typeface="Calibri"/>
                <a:cs typeface="Calibri"/>
              </a:rPr>
              <a:t>годы </a:t>
            </a:r>
            <a:r>
              <a:rPr sz="2400" b="1" spc="-10" dirty="0">
                <a:solidFill>
                  <a:srgbClr val="FFC000"/>
                </a:solidFill>
                <a:latin typeface="Calibri"/>
                <a:cs typeface="Calibri"/>
              </a:rPr>
              <a:t>Профильный</a:t>
            </a:r>
            <a:endParaRPr sz="2400" dirty="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lang="ru-RU" sz="2400" b="1" spc="-10" dirty="0">
                <a:solidFill>
                  <a:srgbClr val="FFC000"/>
                </a:solidFill>
                <a:latin typeface="Calibri"/>
                <a:cs typeface="Calibri"/>
              </a:rPr>
              <a:t>креативный</a:t>
            </a:r>
            <a:r>
              <a:rPr sz="2400" b="1" spc="-40" dirty="0">
                <a:solidFill>
                  <a:srgbClr val="FFC000"/>
                </a:solidFill>
                <a:latin typeface="Calibri"/>
                <a:cs typeface="Calibri"/>
              </a:rPr>
              <a:t> </a:t>
            </a:r>
            <a:r>
              <a:rPr sz="2400" b="1" spc="-20" dirty="0">
                <a:solidFill>
                  <a:srgbClr val="FFC000"/>
                </a:solidFill>
                <a:latin typeface="Calibri"/>
                <a:cs typeface="Calibri"/>
              </a:rPr>
              <a:t>класс</a:t>
            </a:r>
            <a:endParaRPr sz="2400" dirty="0">
              <a:latin typeface="Calibri"/>
              <a:cs typeface="Calibri"/>
            </a:endParaRPr>
          </a:p>
        </p:txBody>
      </p:sp>
      <p:grpSp>
        <p:nvGrpSpPr>
          <p:cNvPr id="10" name="object 10">
            <a:extLst>
              <a:ext uri="{FF2B5EF4-FFF2-40B4-BE49-F238E27FC236}">
                <a16:creationId xmlns:a16="http://schemas.microsoft.com/office/drawing/2014/main" id="{1F4F8285-1BF5-79A2-B10C-76ABD16867AD}"/>
              </a:ext>
            </a:extLst>
          </p:cNvPr>
          <p:cNvGrpSpPr/>
          <p:nvPr/>
        </p:nvGrpSpPr>
        <p:grpSpPr>
          <a:xfrm>
            <a:off x="1133855" y="4986528"/>
            <a:ext cx="1559560" cy="1260475"/>
            <a:chOff x="1133855" y="4986528"/>
            <a:chExt cx="1559560" cy="1260475"/>
          </a:xfrm>
        </p:grpSpPr>
        <p:sp>
          <p:nvSpPr>
            <p:cNvPr id="11" name="object 11">
              <a:extLst>
                <a:ext uri="{FF2B5EF4-FFF2-40B4-BE49-F238E27FC236}">
                  <a16:creationId xmlns:a16="http://schemas.microsoft.com/office/drawing/2014/main" id="{102AC31A-E4D9-E51A-8634-2E29FBD9A0DE}"/>
                </a:ext>
              </a:extLst>
            </p:cNvPr>
            <p:cNvSpPr/>
            <p:nvPr/>
          </p:nvSpPr>
          <p:spPr>
            <a:xfrm>
              <a:off x="1133855" y="4986528"/>
              <a:ext cx="1559560" cy="259079"/>
            </a:xfrm>
            <a:custGeom>
              <a:avLst/>
              <a:gdLst/>
              <a:ahLst/>
              <a:cxnLst/>
              <a:rect l="l" t="t" r="r" b="b"/>
              <a:pathLst>
                <a:path w="1559560" h="259079">
                  <a:moveTo>
                    <a:pt x="1408557" y="0"/>
                  </a:moveTo>
                  <a:lnTo>
                    <a:pt x="150494" y="0"/>
                  </a:lnTo>
                  <a:lnTo>
                    <a:pt x="0" y="259080"/>
                  </a:lnTo>
                  <a:lnTo>
                    <a:pt x="1559052" y="259080"/>
                  </a:lnTo>
                  <a:lnTo>
                    <a:pt x="1408557" y="0"/>
                  </a:lnTo>
                  <a:close/>
                </a:path>
              </a:pathLst>
            </a:custGeom>
            <a:solidFill>
              <a:srgbClr val="0725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>
              <a:extLst>
                <a:ext uri="{FF2B5EF4-FFF2-40B4-BE49-F238E27FC236}">
                  <a16:creationId xmlns:a16="http://schemas.microsoft.com/office/drawing/2014/main" id="{621CDDCD-BB47-03CA-9A04-DCD7C7F17B50}"/>
                </a:ext>
              </a:extLst>
            </p:cNvPr>
            <p:cNvSpPr/>
            <p:nvPr/>
          </p:nvSpPr>
          <p:spPr>
            <a:xfrm>
              <a:off x="1283207" y="4986528"/>
              <a:ext cx="1260475" cy="1260475"/>
            </a:xfrm>
            <a:custGeom>
              <a:avLst/>
              <a:gdLst/>
              <a:ahLst/>
              <a:cxnLst/>
              <a:rect l="l" t="t" r="r" b="b"/>
              <a:pathLst>
                <a:path w="1260475" h="1260475">
                  <a:moveTo>
                    <a:pt x="1260348" y="0"/>
                  </a:moveTo>
                  <a:lnTo>
                    <a:pt x="0" y="0"/>
                  </a:lnTo>
                  <a:lnTo>
                    <a:pt x="0" y="630174"/>
                  </a:lnTo>
                  <a:lnTo>
                    <a:pt x="1728" y="677204"/>
                  </a:lnTo>
                  <a:lnTo>
                    <a:pt x="6833" y="723295"/>
                  </a:lnTo>
                  <a:lnTo>
                    <a:pt x="15193" y="768326"/>
                  </a:lnTo>
                  <a:lnTo>
                    <a:pt x="26685" y="812174"/>
                  </a:lnTo>
                  <a:lnTo>
                    <a:pt x="41187" y="854719"/>
                  </a:lnTo>
                  <a:lnTo>
                    <a:pt x="58578" y="895837"/>
                  </a:lnTo>
                  <a:lnTo>
                    <a:pt x="78736" y="935407"/>
                  </a:lnTo>
                  <a:lnTo>
                    <a:pt x="101538" y="973308"/>
                  </a:lnTo>
                  <a:lnTo>
                    <a:pt x="126863" y="1009417"/>
                  </a:lnTo>
                  <a:lnTo>
                    <a:pt x="154589" y="1043612"/>
                  </a:lnTo>
                  <a:lnTo>
                    <a:pt x="184594" y="1075772"/>
                  </a:lnTo>
                  <a:lnTo>
                    <a:pt x="216756" y="1105775"/>
                  </a:lnTo>
                  <a:lnTo>
                    <a:pt x="250952" y="1133499"/>
                  </a:lnTo>
                  <a:lnTo>
                    <a:pt x="287062" y="1158821"/>
                  </a:lnTo>
                  <a:lnTo>
                    <a:pt x="324962" y="1181621"/>
                  </a:lnTo>
                  <a:lnTo>
                    <a:pt x="364532" y="1201777"/>
                  </a:lnTo>
                  <a:lnTo>
                    <a:pt x="405649" y="1219166"/>
                  </a:lnTo>
                  <a:lnTo>
                    <a:pt x="448191" y="1233666"/>
                  </a:lnTo>
                  <a:lnTo>
                    <a:pt x="492037" y="1245156"/>
                  </a:lnTo>
                  <a:lnTo>
                    <a:pt x="537064" y="1253515"/>
                  </a:lnTo>
                  <a:lnTo>
                    <a:pt x="583150" y="1258619"/>
                  </a:lnTo>
                  <a:lnTo>
                    <a:pt x="630173" y="1260348"/>
                  </a:lnTo>
                  <a:lnTo>
                    <a:pt x="677197" y="1258619"/>
                  </a:lnTo>
                  <a:lnTo>
                    <a:pt x="723283" y="1253515"/>
                  </a:lnTo>
                  <a:lnTo>
                    <a:pt x="768310" y="1245156"/>
                  </a:lnTo>
                  <a:lnTo>
                    <a:pt x="812156" y="1233666"/>
                  </a:lnTo>
                  <a:lnTo>
                    <a:pt x="854698" y="1219166"/>
                  </a:lnTo>
                  <a:lnTo>
                    <a:pt x="895815" y="1201777"/>
                  </a:lnTo>
                  <a:lnTo>
                    <a:pt x="935385" y="1181621"/>
                  </a:lnTo>
                  <a:lnTo>
                    <a:pt x="973285" y="1158821"/>
                  </a:lnTo>
                  <a:lnTo>
                    <a:pt x="1009395" y="1133499"/>
                  </a:lnTo>
                  <a:lnTo>
                    <a:pt x="1043591" y="1105775"/>
                  </a:lnTo>
                  <a:lnTo>
                    <a:pt x="1075753" y="1075772"/>
                  </a:lnTo>
                  <a:lnTo>
                    <a:pt x="1105758" y="1043612"/>
                  </a:lnTo>
                  <a:lnTo>
                    <a:pt x="1133484" y="1009417"/>
                  </a:lnTo>
                  <a:lnTo>
                    <a:pt x="1158809" y="973308"/>
                  </a:lnTo>
                  <a:lnTo>
                    <a:pt x="1181611" y="935407"/>
                  </a:lnTo>
                  <a:lnTo>
                    <a:pt x="1201769" y="895837"/>
                  </a:lnTo>
                  <a:lnTo>
                    <a:pt x="1219160" y="854719"/>
                  </a:lnTo>
                  <a:lnTo>
                    <a:pt x="1233662" y="812174"/>
                  </a:lnTo>
                  <a:lnTo>
                    <a:pt x="1245154" y="768326"/>
                  </a:lnTo>
                  <a:lnTo>
                    <a:pt x="1253514" y="723295"/>
                  </a:lnTo>
                  <a:lnTo>
                    <a:pt x="1258619" y="677204"/>
                  </a:lnTo>
                  <a:lnTo>
                    <a:pt x="1260348" y="630174"/>
                  </a:lnTo>
                  <a:lnTo>
                    <a:pt x="1260348" y="0"/>
                  </a:lnTo>
                  <a:close/>
                </a:path>
              </a:pathLst>
            </a:custGeom>
            <a:solidFill>
              <a:srgbClr val="FFC00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>
              <a:extLst>
                <a:ext uri="{FF2B5EF4-FFF2-40B4-BE49-F238E27FC236}">
                  <a16:creationId xmlns:a16="http://schemas.microsoft.com/office/drawing/2014/main" id="{2CFC49FE-19BA-28A9-90CC-B77FD327FD6F}"/>
                </a:ext>
              </a:extLst>
            </p:cNvPr>
            <p:cNvSpPr/>
            <p:nvPr/>
          </p:nvSpPr>
          <p:spPr>
            <a:xfrm>
              <a:off x="1455419" y="5160264"/>
              <a:ext cx="911860" cy="913130"/>
            </a:xfrm>
            <a:custGeom>
              <a:avLst/>
              <a:gdLst/>
              <a:ahLst/>
              <a:cxnLst/>
              <a:rect l="l" t="t" r="r" b="b"/>
              <a:pathLst>
                <a:path w="911860" h="913129">
                  <a:moveTo>
                    <a:pt x="455675" y="0"/>
                  </a:moveTo>
                  <a:lnTo>
                    <a:pt x="409077" y="2356"/>
                  </a:lnTo>
                  <a:lnTo>
                    <a:pt x="363826" y="9272"/>
                  </a:lnTo>
                  <a:lnTo>
                    <a:pt x="320152" y="20519"/>
                  </a:lnTo>
                  <a:lnTo>
                    <a:pt x="278284" y="35867"/>
                  </a:lnTo>
                  <a:lnTo>
                    <a:pt x="238451" y="55087"/>
                  </a:lnTo>
                  <a:lnTo>
                    <a:pt x="200880" y="77949"/>
                  </a:lnTo>
                  <a:lnTo>
                    <a:pt x="165802" y="104224"/>
                  </a:lnTo>
                  <a:lnTo>
                    <a:pt x="133445" y="133683"/>
                  </a:lnTo>
                  <a:lnTo>
                    <a:pt x="104037" y="166096"/>
                  </a:lnTo>
                  <a:lnTo>
                    <a:pt x="77808" y="201234"/>
                  </a:lnTo>
                  <a:lnTo>
                    <a:pt x="54987" y="238867"/>
                  </a:lnTo>
                  <a:lnTo>
                    <a:pt x="35802" y="278766"/>
                  </a:lnTo>
                  <a:lnTo>
                    <a:pt x="20481" y="320703"/>
                  </a:lnTo>
                  <a:lnTo>
                    <a:pt x="9255" y="364446"/>
                  </a:lnTo>
                  <a:lnTo>
                    <a:pt x="2352" y="409768"/>
                  </a:lnTo>
                  <a:lnTo>
                    <a:pt x="0" y="456438"/>
                  </a:lnTo>
                  <a:lnTo>
                    <a:pt x="2352" y="503105"/>
                  </a:lnTo>
                  <a:lnTo>
                    <a:pt x="9255" y="548425"/>
                  </a:lnTo>
                  <a:lnTo>
                    <a:pt x="20481" y="592168"/>
                  </a:lnTo>
                  <a:lnTo>
                    <a:pt x="35802" y="634103"/>
                  </a:lnTo>
                  <a:lnTo>
                    <a:pt x="54987" y="674002"/>
                  </a:lnTo>
                  <a:lnTo>
                    <a:pt x="77808" y="711636"/>
                  </a:lnTo>
                  <a:lnTo>
                    <a:pt x="104037" y="746774"/>
                  </a:lnTo>
                  <a:lnTo>
                    <a:pt x="133445" y="779187"/>
                  </a:lnTo>
                  <a:lnTo>
                    <a:pt x="165802" y="808647"/>
                  </a:lnTo>
                  <a:lnTo>
                    <a:pt x="200880" y="834923"/>
                  </a:lnTo>
                  <a:lnTo>
                    <a:pt x="238451" y="857786"/>
                  </a:lnTo>
                  <a:lnTo>
                    <a:pt x="278284" y="877006"/>
                  </a:lnTo>
                  <a:lnTo>
                    <a:pt x="320152" y="892355"/>
                  </a:lnTo>
                  <a:lnTo>
                    <a:pt x="363826" y="903602"/>
                  </a:lnTo>
                  <a:lnTo>
                    <a:pt x="409077" y="910519"/>
                  </a:lnTo>
                  <a:lnTo>
                    <a:pt x="455675" y="912876"/>
                  </a:lnTo>
                  <a:lnTo>
                    <a:pt x="502274" y="910519"/>
                  </a:lnTo>
                  <a:lnTo>
                    <a:pt x="547525" y="903602"/>
                  </a:lnTo>
                  <a:lnTo>
                    <a:pt x="591199" y="892355"/>
                  </a:lnTo>
                  <a:lnTo>
                    <a:pt x="633067" y="877006"/>
                  </a:lnTo>
                  <a:lnTo>
                    <a:pt x="672900" y="857786"/>
                  </a:lnTo>
                  <a:lnTo>
                    <a:pt x="710471" y="834923"/>
                  </a:lnTo>
                  <a:lnTo>
                    <a:pt x="745549" y="808647"/>
                  </a:lnTo>
                  <a:lnTo>
                    <a:pt x="777906" y="779187"/>
                  </a:lnTo>
                  <a:lnTo>
                    <a:pt x="807314" y="746774"/>
                  </a:lnTo>
                  <a:lnTo>
                    <a:pt x="833543" y="711636"/>
                  </a:lnTo>
                  <a:lnTo>
                    <a:pt x="856364" y="674002"/>
                  </a:lnTo>
                  <a:lnTo>
                    <a:pt x="875549" y="634103"/>
                  </a:lnTo>
                  <a:lnTo>
                    <a:pt x="890870" y="592168"/>
                  </a:lnTo>
                  <a:lnTo>
                    <a:pt x="902096" y="548425"/>
                  </a:lnTo>
                  <a:lnTo>
                    <a:pt x="908999" y="503105"/>
                  </a:lnTo>
                  <a:lnTo>
                    <a:pt x="911352" y="456438"/>
                  </a:lnTo>
                  <a:lnTo>
                    <a:pt x="908999" y="409768"/>
                  </a:lnTo>
                  <a:lnTo>
                    <a:pt x="902096" y="364446"/>
                  </a:lnTo>
                  <a:lnTo>
                    <a:pt x="890870" y="320703"/>
                  </a:lnTo>
                  <a:lnTo>
                    <a:pt x="875549" y="278766"/>
                  </a:lnTo>
                  <a:lnTo>
                    <a:pt x="856364" y="238867"/>
                  </a:lnTo>
                  <a:lnTo>
                    <a:pt x="833543" y="201234"/>
                  </a:lnTo>
                  <a:lnTo>
                    <a:pt x="807314" y="166096"/>
                  </a:lnTo>
                  <a:lnTo>
                    <a:pt x="777906" y="133683"/>
                  </a:lnTo>
                  <a:lnTo>
                    <a:pt x="745549" y="104224"/>
                  </a:lnTo>
                  <a:lnTo>
                    <a:pt x="710471" y="77949"/>
                  </a:lnTo>
                  <a:lnTo>
                    <a:pt x="672900" y="55087"/>
                  </a:lnTo>
                  <a:lnTo>
                    <a:pt x="633067" y="35867"/>
                  </a:lnTo>
                  <a:lnTo>
                    <a:pt x="591199" y="20519"/>
                  </a:lnTo>
                  <a:lnTo>
                    <a:pt x="547525" y="9272"/>
                  </a:lnTo>
                  <a:lnTo>
                    <a:pt x="502274" y="2356"/>
                  </a:lnTo>
                  <a:lnTo>
                    <a:pt x="455675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>
              <a:extLst>
                <a:ext uri="{FF2B5EF4-FFF2-40B4-BE49-F238E27FC236}">
                  <a16:creationId xmlns:a16="http://schemas.microsoft.com/office/drawing/2014/main" id="{5A57C602-D453-743E-F537-72F2F38CC4DD}"/>
                </a:ext>
              </a:extLst>
            </p:cNvPr>
            <p:cNvPicPr/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722119" y="5426964"/>
              <a:ext cx="377952" cy="379476"/>
            </a:xfrm>
            <a:prstGeom prst="rect">
              <a:avLst/>
            </a:prstGeom>
          </p:spPr>
        </p:pic>
      </p:grpSp>
      <p:graphicFrame>
        <p:nvGraphicFramePr>
          <p:cNvPr id="17" name="Таблица 16">
            <a:extLst>
              <a:ext uri="{FF2B5EF4-FFF2-40B4-BE49-F238E27FC236}">
                <a16:creationId xmlns:a16="http://schemas.microsoft.com/office/drawing/2014/main" id="{9B4A2E50-91AA-B32C-A81C-91ED95DE9F7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58429429"/>
              </p:ext>
            </p:extLst>
          </p:nvPr>
        </p:nvGraphicFramePr>
        <p:xfrm>
          <a:off x="2988189" y="326604"/>
          <a:ext cx="7879311" cy="5738689"/>
        </p:xfrm>
        <a:graphic>
          <a:graphicData uri="http://schemas.openxmlformats.org/drawingml/2006/table">
            <a:tbl>
              <a:tblPr>
                <a:tableStyleId>{16D9F66E-5EB9-4882-86FB-DCBF35E3C3E4}</a:tableStyleId>
              </a:tblPr>
              <a:tblGrid>
                <a:gridCol w="4174611">
                  <a:extLst>
                    <a:ext uri="{9D8B030D-6E8A-4147-A177-3AD203B41FA5}">
                      <a16:colId xmlns:a16="http://schemas.microsoft.com/office/drawing/2014/main" val="3544790266"/>
                    </a:ext>
                  </a:extLst>
                </a:gridCol>
                <a:gridCol w="152400">
                  <a:extLst>
                    <a:ext uri="{9D8B030D-6E8A-4147-A177-3AD203B41FA5}">
                      <a16:colId xmlns:a16="http://schemas.microsoft.com/office/drawing/2014/main" val="2118545375"/>
                    </a:ext>
                  </a:extLst>
                </a:gridCol>
                <a:gridCol w="1752600">
                  <a:extLst>
                    <a:ext uri="{9D8B030D-6E8A-4147-A177-3AD203B41FA5}">
                      <a16:colId xmlns:a16="http://schemas.microsoft.com/office/drawing/2014/main" val="2428071156"/>
                    </a:ext>
                  </a:extLst>
                </a:gridCol>
                <a:gridCol w="1799700">
                  <a:extLst>
                    <a:ext uri="{9D8B030D-6E8A-4147-A177-3AD203B41FA5}">
                      <a16:colId xmlns:a16="http://schemas.microsoft.com/office/drawing/2014/main" val="2348043083"/>
                    </a:ext>
                  </a:extLst>
                </a:gridCol>
              </a:tblGrid>
              <a:tr h="40307">
                <a:tc rowSpan="4"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u="none" strike="noStrike" dirty="0">
                          <a:effectLst/>
                          <a:latin typeface="+mn-lt"/>
                        </a:rPr>
                        <a:t>Учебные предметы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tc rowSpan="4" hMerge="1"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rgbClr val="FBE5AF">
                        <a:alpha val="49804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800" u="none" strike="noStrike" dirty="0">
                          <a:effectLst/>
                          <a:latin typeface="+mn-lt"/>
                        </a:rPr>
                        <a:t>Кол-во часов в неделю/год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rgbClr val="FBE5AF">
                        <a:alpha val="49804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744007667"/>
                  </a:ext>
                </a:extLst>
              </a:tr>
              <a:tr h="58462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u="none" strike="noStrike" dirty="0" smtClean="0">
                          <a:effectLst/>
                          <a:latin typeface="+mn-lt"/>
                        </a:rPr>
                        <a:t>10 класс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u="none" strike="noStrike" dirty="0" smtClean="0">
                          <a:effectLst/>
                          <a:latin typeface="+mn-lt"/>
                        </a:rPr>
                        <a:t>11</a:t>
                      </a:r>
                      <a:r>
                        <a:rPr lang="ru-RU" sz="1800" u="none" strike="noStrike" baseline="0" dirty="0" smtClean="0">
                          <a:effectLst/>
                          <a:latin typeface="+mn-lt"/>
                        </a:rPr>
                        <a:t> класс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889113687"/>
                  </a:ext>
                </a:extLst>
              </a:tr>
              <a:tr h="0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u="none" strike="noStrike">
                          <a:effectLst/>
                          <a:latin typeface="+mn-lt"/>
                        </a:rPr>
                        <a:t>(2026/2027)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u="none" strike="noStrike">
                          <a:effectLst/>
                          <a:latin typeface="+mn-lt"/>
                        </a:rPr>
                        <a:t>(2027/2028)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89084339"/>
                  </a:ext>
                </a:extLst>
              </a:tr>
              <a:tr h="545132"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Креативный (цифровые</a:t>
                      </a:r>
                      <a:r>
                        <a:rPr lang="ru-RU" sz="1800" b="1" u="none" strike="noStrike" baseline="0" dirty="0" smtClean="0">
                          <a:effectLst/>
                          <a:latin typeface="+mn-lt"/>
                        </a:rPr>
                        <a:t> технологии</a:t>
                      </a:r>
                      <a:r>
                        <a:rPr lang="ru-RU" sz="1800" b="1" u="none" strike="noStrike" dirty="0" smtClean="0">
                          <a:effectLst/>
                          <a:latin typeface="+mn-lt"/>
                        </a:rPr>
                        <a:t>)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ru-RU" sz="20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30604950"/>
                  </a:ext>
                </a:extLst>
              </a:tr>
              <a:tr h="600577">
                <a:tc gridSpan="4"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ru-RU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2. Часть, формируемая участниками образовательных отношений</a:t>
                      </a: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881794122"/>
                  </a:ext>
                </a:extLst>
              </a:tr>
              <a:tr h="187568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Технология. Технологический проектный практикум</a:t>
                      </a:r>
                    </a:p>
                  </a:txBody>
                  <a:tcPr marL="9525" marR="9525" marT="9525" marB="0" anchor="b">
                    <a:solidFill>
                      <a:srgbClr val="FBE5AF">
                        <a:alpha val="49804"/>
                      </a:srgbClr>
                    </a:solidFill>
                  </a:tcPr>
                </a:tc>
                <a:tc rowSpan="10" gridSpan="2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6,5</a:t>
                      </a:r>
                    </a:p>
                    <a:p>
                      <a:pPr algn="ctr" fontAlgn="b">
                        <a:buNone/>
                      </a:pPr>
                      <a:endParaRPr lang="ru-RU" sz="18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algn="ctr" fontAlgn="b">
                        <a:buNone/>
                      </a:pPr>
                      <a:endParaRPr lang="ru-RU" sz="18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algn="ctr" fontAlgn="b">
                        <a:buNone/>
                      </a:pPr>
                      <a:endParaRPr lang="ru-RU" sz="18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algn="ctr" fontAlgn="b">
                        <a:buNone/>
                      </a:pPr>
                      <a:endParaRPr lang="ru-RU" sz="18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algn="ctr" fontAlgn="b">
                        <a:buNone/>
                      </a:pPr>
                      <a:endParaRPr lang="ru-RU" sz="18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algn="ctr" fontAlgn="b">
                        <a:buNone/>
                      </a:pPr>
                      <a:endParaRPr lang="ru-RU" sz="1800" b="1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algn="ctr" fontAlgn="b">
                        <a:buNone/>
                      </a:pP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rgbClr val="FBE5AF">
                        <a:alpha val="49804"/>
                      </a:srgbClr>
                    </a:solidFill>
                  </a:tcPr>
                </a:tc>
                <a:tc rowSpan="10"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rowSpan="10"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7,5</a:t>
                      </a:r>
                    </a:p>
                    <a:p>
                      <a:pPr algn="ctr" fontAlgn="b">
                        <a:buNone/>
                      </a:pPr>
                      <a:endParaRPr lang="ru-RU" sz="18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algn="ctr" fontAlgn="b">
                        <a:buNone/>
                      </a:pPr>
                      <a:endParaRPr lang="ru-RU" sz="18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algn="ctr" fontAlgn="b">
                        <a:buNone/>
                      </a:pPr>
                      <a:endParaRPr lang="ru-RU" sz="18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algn="ctr" fontAlgn="b">
                        <a:buNone/>
                      </a:pPr>
                      <a:endParaRPr lang="ru-RU" sz="18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algn="ctr" fontAlgn="b">
                        <a:buNone/>
                      </a:pPr>
                      <a:endParaRPr lang="ru-RU" sz="18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algn="ctr" fontAlgn="b">
                        <a:buNone/>
                      </a:pPr>
                      <a:endParaRPr lang="ru-RU" sz="1800" b="0" i="0" u="none" strike="noStrike" dirty="0" smtClean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  <a:p>
                      <a:pPr algn="ctr" fontAlgn="b">
                        <a:buNone/>
                      </a:pP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rgbClr val="FBE5AF">
                        <a:alpha val="4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835771917"/>
                  </a:ext>
                </a:extLst>
              </a:tr>
              <a:tr h="18756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Технологии креативных индустрий</a:t>
                      </a: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rgbClr val="FBE5AF">
                        <a:alpha val="4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20507911"/>
                  </a:ext>
                </a:extLst>
              </a:tr>
              <a:tr h="350847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История искусств</a:t>
                      </a: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rgbClr val="FBE5AF">
                        <a:alpha val="4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73636019"/>
                  </a:ext>
                </a:extLst>
              </a:tr>
              <a:tr h="187568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Цифровая грамотность для креативных профессий</a:t>
                      </a:r>
                    </a:p>
                  </a:txBody>
                  <a:tcPr marL="9525" marR="9525" marT="9525" marB="0" anchor="b">
                    <a:solidFill>
                      <a:srgbClr val="FBE5AF">
                        <a:alpha val="49804"/>
                      </a:srgbClr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rgbClr val="FBE5AF">
                        <a:alpha val="4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0027621"/>
                  </a:ext>
                </a:extLst>
              </a:tr>
              <a:tr h="18756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Основы креативного мышления</a:t>
                      </a: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rgbClr val="FBE5AF">
                        <a:alpha val="4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49332678"/>
                  </a:ext>
                </a:extLst>
              </a:tr>
              <a:tr h="18756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Основы продюсерского мастерства</a:t>
                      </a: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rgbClr val="FBE5AF">
                        <a:alpha val="4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65973687"/>
                  </a:ext>
                </a:extLst>
              </a:tr>
              <a:tr h="187568">
                <a:tc>
                  <a:txBody>
                    <a:bodyPr/>
                    <a:lstStyle/>
                    <a:p>
                      <a:pPr algn="l" fontAlgn="ctr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Ораторское искусство</a:t>
                      </a: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rgbClr val="FBE5AF">
                        <a:alpha val="4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775750986"/>
                  </a:ext>
                </a:extLst>
              </a:tr>
              <a:tr h="187568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Технология. 3Д моделирование</a:t>
                      </a:r>
                    </a:p>
                  </a:txBody>
                  <a:tcPr marL="9525" marR="9525" marT="9525" marB="0" anchor="b">
                    <a:solidFill>
                      <a:srgbClr val="FBE5AF">
                        <a:alpha val="49804"/>
                      </a:srgbClr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905933655"/>
                  </a:ext>
                </a:extLst>
              </a:tr>
              <a:tr h="428460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Технология. Разработка компьютерных игр</a:t>
                      </a:r>
                    </a:p>
                  </a:txBody>
                  <a:tcPr marL="9525" marR="9525" marT="9525" marB="0" anchor="b">
                    <a:solidFill>
                      <a:srgbClr val="FBE5AF">
                        <a:alpha val="49804"/>
                      </a:srgbClr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>
                    <a:solidFill>
                      <a:srgbClr val="FBE5AF">
                        <a:alpha val="4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11075661"/>
                  </a:ext>
                </a:extLst>
              </a:tr>
              <a:tr h="187568">
                <a:tc>
                  <a:txBody>
                    <a:bodyPr/>
                    <a:lstStyle/>
                    <a:p>
                      <a:pPr algn="l" fontAlgn="b"/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Технология. Разработка </a:t>
                      </a:r>
                      <a:r>
                        <a:rPr lang="en-U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VR </a:t>
                      </a: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приложений</a:t>
                      </a:r>
                    </a:p>
                  </a:txBody>
                  <a:tcPr marL="9525" marR="9525" marT="9525" marB="0" anchor="b">
                    <a:solidFill>
                      <a:srgbClr val="FBE5AF">
                        <a:alpha val="49804"/>
                      </a:srgbClr>
                    </a:solidFill>
                  </a:tcPr>
                </a:tc>
                <a:tc gridSpan="2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pPr algn="ctr" fontAlgn="b">
                        <a:buNone/>
                      </a:pP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>
                    <a:solidFill>
                      <a:srgbClr val="FBE5AF">
                        <a:alpha val="49804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6229712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19284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82661527"/>
              </p:ext>
            </p:extLst>
          </p:nvPr>
        </p:nvGraphicFramePr>
        <p:xfrm>
          <a:off x="475703" y="1763712"/>
          <a:ext cx="5389880" cy="262572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3898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5285">
                <a:tc>
                  <a:txBody>
                    <a:bodyPr/>
                    <a:lstStyle/>
                    <a:p>
                      <a:pPr marL="9525">
                        <a:lnSpc>
                          <a:spcPts val="2815"/>
                        </a:lnSpc>
                      </a:pPr>
                      <a:r>
                        <a:rPr sz="2400" spc="-10" dirty="0">
                          <a:latin typeface="Calibri"/>
                          <a:cs typeface="Calibri"/>
                        </a:rPr>
                        <a:t>География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8575">
                      <a:solidFill>
                        <a:srgbClr val="FFC000"/>
                      </a:solidFill>
                      <a:prstDash val="solid"/>
                    </a:lnL>
                    <a:lnR w="28575">
                      <a:solidFill>
                        <a:srgbClr val="FFC000"/>
                      </a:solidFill>
                      <a:prstDash val="solid"/>
                    </a:lnR>
                    <a:lnT w="28575">
                      <a:solidFill>
                        <a:srgbClr val="FFC000"/>
                      </a:solidFill>
                      <a:prstDash val="solid"/>
                    </a:lnT>
                    <a:lnB w="28575">
                      <a:solidFill>
                        <a:srgbClr val="FFC000"/>
                      </a:solidFill>
                      <a:prstDash val="solid"/>
                    </a:lnB>
                    <a:solidFill>
                      <a:srgbClr val="FBEF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4650">
                <a:tc>
                  <a:txBody>
                    <a:bodyPr/>
                    <a:lstStyle/>
                    <a:p>
                      <a:pPr marL="9525">
                        <a:lnSpc>
                          <a:spcPts val="2815"/>
                        </a:lnSpc>
                      </a:pPr>
                      <a:r>
                        <a:rPr sz="2400" spc="-10" dirty="0">
                          <a:latin typeface="Calibri"/>
                          <a:cs typeface="Calibri"/>
                        </a:rPr>
                        <a:t>Химия</a:t>
                      </a:r>
                      <a:endParaRPr sz="2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8575">
                      <a:solidFill>
                        <a:srgbClr val="FFC000"/>
                      </a:solidFill>
                      <a:prstDash val="solid"/>
                    </a:lnL>
                    <a:lnR w="28575">
                      <a:solidFill>
                        <a:srgbClr val="FFC000"/>
                      </a:solidFill>
                      <a:prstDash val="solid"/>
                    </a:lnR>
                    <a:lnT w="28575" cap="flat" cmpd="sng" algn="ctr">
                      <a:solidFill>
                        <a:srgbClr val="FFC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FFC000"/>
                      </a:solidFill>
                      <a:prstDash val="solid"/>
                    </a:lnB>
                    <a:solidFill>
                      <a:srgbClr val="FBEF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5285">
                <a:tc>
                  <a:txBody>
                    <a:bodyPr/>
                    <a:lstStyle/>
                    <a:p>
                      <a:pPr marL="9525">
                        <a:lnSpc>
                          <a:spcPts val="2815"/>
                        </a:lnSpc>
                      </a:pPr>
                      <a:r>
                        <a:rPr sz="2400" spc="-10" dirty="0">
                          <a:latin typeface="Calibri"/>
                          <a:cs typeface="Calibri"/>
                        </a:rPr>
                        <a:t>Физика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8575">
                      <a:solidFill>
                        <a:srgbClr val="FFC000"/>
                      </a:solidFill>
                      <a:prstDash val="solid"/>
                    </a:lnL>
                    <a:lnR w="28575">
                      <a:solidFill>
                        <a:srgbClr val="FFC000"/>
                      </a:solidFill>
                      <a:prstDash val="solid"/>
                    </a:lnR>
                    <a:lnT w="28575">
                      <a:solidFill>
                        <a:srgbClr val="FFC000"/>
                      </a:solidFill>
                      <a:prstDash val="solid"/>
                    </a:lnT>
                    <a:lnB w="28575">
                      <a:solidFill>
                        <a:srgbClr val="FFC000"/>
                      </a:solidFill>
                      <a:prstDash val="solid"/>
                    </a:lnB>
                    <a:solidFill>
                      <a:srgbClr val="FBEF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5285">
                <a:tc>
                  <a:txBody>
                    <a:bodyPr/>
                    <a:lstStyle/>
                    <a:p>
                      <a:pPr marL="9525">
                        <a:lnSpc>
                          <a:spcPts val="2815"/>
                        </a:lnSpc>
                      </a:pPr>
                      <a:r>
                        <a:rPr sz="2400" spc="-10" dirty="0">
                          <a:latin typeface="Calibri"/>
                          <a:cs typeface="Calibri"/>
                        </a:rPr>
                        <a:t>Биология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8575">
                      <a:solidFill>
                        <a:srgbClr val="FFC000"/>
                      </a:solidFill>
                      <a:prstDash val="solid"/>
                    </a:lnL>
                    <a:lnR w="28575">
                      <a:solidFill>
                        <a:srgbClr val="FFC000"/>
                      </a:solidFill>
                      <a:prstDash val="solid"/>
                    </a:lnR>
                    <a:lnT w="28575">
                      <a:solidFill>
                        <a:srgbClr val="FFC000"/>
                      </a:solidFill>
                      <a:prstDash val="solid"/>
                    </a:lnT>
                    <a:lnB w="28575">
                      <a:solidFill>
                        <a:srgbClr val="FFC000"/>
                      </a:solidFill>
                      <a:prstDash val="solid"/>
                    </a:lnB>
                    <a:solidFill>
                      <a:srgbClr val="FBEF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5285">
                <a:tc>
                  <a:txBody>
                    <a:bodyPr/>
                    <a:lstStyle/>
                    <a:p>
                      <a:pPr marL="9525">
                        <a:lnSpc>
                          <a:spcPts val="2820"/>
                        </a:lnSpc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Основы</a:t>
                      </a:r>
                      <a:r>
                        <a:rPr sz="24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безопасности</a:t>
                      </a:r>
                      <a:r>
                        <a:rPr sz="24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24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защиты</a:t>
                      </a:r>
                      <a:r>
                        <a:rPr sz="24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Родины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8575">
                      <a:solidFill>
                        <a:srgbClr val="FFC000"/>
                      </a:solidFill>
                      <a:prstDash val="solid"/>
                    </a:lnL>
                    <a:lnR w="28575">
                      <a:solidFill>
                        <a:srgbClr val="FFC000"/>
                      </a:solidFill>
                      <a:prstDash val="solid"/>
                    </a:lnR>
                    <a:lnT w="28575">
                      <a:solidFill>
                        <a:srgbClr val="FFC000"/>
                      </a:solidFill>
                      <a:prstDash val="solid"/>
                    </a:lnT>
                    <a:lnB w="28575">
                      <a:solidFill>
                        <a:srgbClr val="FFC000"/>
                      </a:solidFill>
                      <a:prstDash val="solid"/>
                    </a:lnB>
                    <a:solidFill>
                      <a:srgbClr val="FBEF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4650">
                <a:tc>
                  <a:txBody>
                    <a:bodyPr/>
                    <a:lstStyle/>
                    <a:p>
                      <a:pPr marL="9525">
                        <a:lnSpc>
                          <a:spcPts val="2820"/>
                        </a:lnSpc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Физическая</a:t>
                      </a:r>
                      <a:r>
                        <a:rPr sz="2400" spc="-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культура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8575">
                      <a:solidFill>
                        <a:srgbClr val="FFC000"/>
                      </a:solidFill>
                      <a:prstDash val="solid"/>
                    </a:lnL>
                    <a:lnR w="28575">
                      <a:solidFill>
                        <a:srgbClr val="FFC000"/>
                      </a:solidFill>
                      <a:prstDash val="solid"/>
                    </a:lnR>
                    <a:lnT w="28575">
                      <a:solidFill>
                        <a:srgbClr val="FFC000"/>
                      </a:solidFill>
                      <a:prstDash val="solid"/>
                    </a:lnT>
                    <a:lnB w="28575">
                      <a:solidFill>
                        <a:srgbClr val="FFC000"/>
                      </a:solidFill>
                      <a:prstDash val="solid"/>
                    </a:lnB>
                    <a:solidFill>
                      <a:srgbClr val="FBEF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5285">
                <a:tc>
                  <a:txBody>
                    <a:bodyPr/>
                    <a:lstStyle/>
                    <a:p>
                      <a:pPr marL="9525">
                        <a:lnSpc>
                          <a:spcPts val="2820"/>
                        </a:lnSpc>
                      </a:pPr>
                      <a:r>
                        <a:rPr sz="2400" spc="-25" dirty="0">
                          <a:latin typeface="Calibri"/>
                          <a:cs typeface="Calibri"/>
                        </a:rPr>
                        <a:t>Технологический</a:t>
                      </a:r>
                      <a:r>
                        <a:rPr sz="24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проектный</a:t>
                      </a:r>
                      <a:r>
                        <a:rPr sz="24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практикум</a:t>
                      </a:r>
                      <a:endParaRPr sz="2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8575">
                      <a:solidFill>
                        <a:srgbClr val="FFC000"/>
                      </a:solidFill>
                      <a:prstDash val="solid"/>
                    </a:lnL>
                    <a:lnR w="28575">
                      <a:solidFill>
                        <a:srgbClr val="FFC000"/>
                      </a:solidFill>
                      <a:prstDash val="solid"/>
                    </a:lnR>
                    <a:lnT w="28575">
                      <a:solidFill>
                        <a:srgbClr val="FFC000"/>
                      </a:solidFill>
                      <a:prstDash val="solid"/>
                    </a:lnT>
                    <a:lnB w="28575">
                      <a:solidFill>
                        <a:srgbClr val="FFC000"/>
                      </a:solidFill>
                      <a:prstDash val="solid"/>
                    </a:lnB>
                    <a:solidFill>
                      <a:srgbClr val="FBEFE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16939" y="307924"/>
            <a:ext cx="8209915" cy="1301115"/>
          </a:xfrm>
          <a:prstGeom prst="rect">
            <a:avLst/>
          </a:prstGeom>
        </p:spPr>
        <p:txBody>
          <a:bodyPr vert="horz" wrap="square" lIns="0" tIns="89535" rIns="0" bIns="0" rtlCol="0">
            <a:spAutoFit/>
          </a:bodyPr>
          <a:lstStyle/>
          <a:p>
            <a:pPr marL="12700" marR="5080">
              <a:lnSpc>
                <a:spcPts val="4750"/>
              </a:lnSpc>
              <a:spcBef>
                <a:spcPts val="705"/>
              </a:spcBef>
            </a:pPr>
            <a:r>
              <a:rPr sz="4400" spc="-45" dirty="0">
                <a:solidFill>
                  <a:srgbClr val="44536A"/>
                </a:solidFill>
              </a:rPr>
              <a:t>Заочное/семейное/дистанционное </a:t>
            </a:r>
            <a:r>
              <a:rPr sz="4400" spc="-10" dirty="0">
                <a:solidFill>
                  <a:srgbClr val="44536A"/>
                </a:solidFill>
              </a:rPr>
              <a:t>обучение</a:t>
            </a:r>
            <a:endParaRPr sz="4400"/>
          </a:p>
        </p:txBody>
      </p:sp>
      <p:sp>
        <p:nvSpPr>
          <p:cNvPr id="4" name="object 4"/>
          <p:cNvSpPr/>
          <p:nvPr/>
        </p:nvSpPr>
        <p:spPr>
          <a:xfrm>
            <a:off x="10058400" y="97535"/>
            <a:ext cx="2133600" cy="178435"/>
          </a:xfrm>
          <a:custGeom>
            <a:avLst/>
            <a:gdLst/>
            <a:ahLst/>
            <a:cxnLst/>
            <a:rect l="l" t="t" r="r" b="b"/>
            <a:pathLst>
              <a:path w="2133600" h="178435">
                <a:moveTo>
                  <a:pt x="2133600" y="0"/>
                </a:moveTo>
                <a:lnTo>
                  <a:pt x="0" y="0"/>
                </a:lnTo>
                <a:lnTo>
                  <a:pt x="0" y="178307"/>
                </a:lnTo>
                <a:lnTo>
                  <a:pt x="2133600" y="178307"/>
                </a:lnTo>
                <a:lnTo>
                  <a:pt x="2133600" y="0"/>
                </a:lnTo>
                <a:close/>
              </a:path>
            </a:pathLst>
          </a:custGeom>
          <a:solidFill>
            <a:srgbClr val="85CF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5372100"/>
            <a:ext cx="1485900" cy="1485900"/>
          </a:xfrm>
          <a:custGeom>
            <a:avLst/>
            <a:gdLst/>
            <a:ahLst/>
            <a:cxnLst/>
            <a:rect l="l" t="t" r="r" b="b"/>
            <a:pathLst>
              <a:path w="1485900" h="1485900">
                <a:moveTo>
                  <a:pt x="0" y="0"/>
                </a:moveTo>
                <a:lnTo>
                  <a:pt x="0" y="1485899"/>
                </a:lnTo>
                <a:lnTo>
                  <a:pt x="1485900" y="1485899"/>
                </a:lnTo>
                <a:lnTo>
                  <a:pt x="0" y="0"/>
                </a:lnTo>
                <a:close/>
              </a:path>
            </a:pathLst>
          </a:custGeom>
          <a:solidFill>
            <a:srgbClr val="1D9A7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6069329" y="1796618"/>
            <a:ext cx="5421630" cy="29527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Calibri"/>
                <a:cs typeface="Calibri"/>
              </a:rPr>
              <a:t>Очно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в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10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классе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–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27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ч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(4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учебных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дня</a:t>
            </a:r>
            <a:r>
              <a:rPr sz="2400" spc="-25" dirty="0">
                <a:latin typeface="Calibri"/>
                <a:cs typeface="Calibri"/>
              </a:rPr>
              <a:t> по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400" spc="-10" dirty="0">
                <a:latin typeface="Calibri"/>
                <a:cs typeface="Calibri"/>
              </a:rPr>
              <a:t>6-</a:t>
            </a:r>
            <a:r>
              <a:rPr sz="2400" dirty="0">
                <a:latin typeface="Calibri"/>
                <a:cs typeface="Calibri"/>
              </a:rPr>
              <a:t>7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уроков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в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лицее)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400" dirty="0">
                <a:latin typeface="Calibri"/>
                <a:cs typeface="Calibri"/>
              </a:rPr>
              <a:t>Очно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в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11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классе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–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27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ч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(4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учебных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дня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по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sz="2400" spc="-10" dirty="0">
                <a:latin typeface="Calibri"/>
                <a:cs typeface="Calibri"/>
              </a:rPr>
              <a:t>6-</a:t>
            </a:r>
            <a:r>
              <a:rPr sz="2400" dirty="0">
                <a:latin typeface="Calibri"/>
                <a:cs typeface="Calibri"/>
              </a:rPr>
              <a:t>7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уроков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в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лицее)</a:t>
            </a:r>
            <a:endParaRPr sz="2400">
              <a:latin typeface="Calibri"/>
              <a:cs typeface="Calibri"/>
            </a:endParaRPr>
          </a:p>
          <a:p>
            <a:pPr marL="12700" marR="319405">
              <a:lnSpc>
                <a:spcPct val="100000"/>
              </a:lnSpc>
            </a:pPr>
            <a:r>
              <a:rPr sz="2400" dirty="0">
                <a:latin typeface="Calibri"/>
                <a:cs typeface="Calibri"/>
              </a:rPr>
              <a:t>Остальные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дни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-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занятия</a:t>
            </a:r>
            <a:r>
              <a:rPr sz="2400" b="1" spc="-4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по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профилю </a:t>
            </a:r>
            <a:r>
              <a:rPr sz="2400" b="1" dirty="0">
                <a:latin typeface="Calibri"/>
                <a:cs typeface="Calibri"/>
              </a:rPr>
              <a:t>(вуз),</a:t>
            </a:r>
            <a:r>
              <a:rPr sz="2400" b="1" spc="-7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внеурочная</a:t>
            </a:r>
            <a:r>
              <a:rPr sz="2400" b="1" spc="-9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деятельность, самостоятельная</a:t>
            </a:r>
            <a:r>
              <a:rPr sz="2400" b="1" spc="-70" dirty="0">
                <a:latin typeface="Calibri"/>
                <a:cs typeface="Calibri"/>
              </a:rPr>
              <a:t> </a:t>
            </a:r>
            <a:r>
              <a:rPr sz="2400" b="1" spc="-20" dirty="0">
                <a:latin typeface="Calibri"/>
                <a:cs typeface="Calibri"/>
              </a:rPr>
              <a:t>подготовка</a:t>
            </a:r>
            <a:r>
              <a:rPr sz="2400" b="1" spc="-3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в</a:t>
            </a:r>
            <a:r>
              <a:rPr sz="2400" b="1" spc="-3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рамках </a:t>
            </a:r>
            <a:r>
              <a:rPr sz="2400" b="1" dirty="0">
                <a:latin typeface="Calibri"/>
                <a:cs typeface="Calibri"/>
              </a:rPr>
              <a:t>заочного</a:t>
            </a:r>
            <a:r>
              <a:rPr sz="2400" b="1" spc="-11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обучения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1587" y="233629"/>
            <a:ext cx="3198495" cy="1671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pc="-25" dirty="0"/>
              <a:t>Проект</a:t>
            </a:r>
            <a:r>
              <a:rPr spc="-155" dirty="0"/>
              <a:t> </a:t>
            </a:r>
            <a:r>
              <a:rPr spc="-25" dirty="0"/>
              <a:t>учебного </a:t>
            </a:r>
            <a:r>
              <a:rPr spc="-10" dirty="0"/>
              <a:t>плана</a:t>
            </a: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pc="-30" dirty="0"/>
              <a:t>10-</a:t>
            </a:r>
            <a:r>
              <a:rPr spc="-25" dirty="0"/>
              <a:t>11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0" y="3483864"/>
            <a:ext cx="3384550" cy="1007110"/>
            <a:chOff x="0" y="3483864"/>
            <a:chExt cx="3384550" cy="100711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3483864"/>
              <a:ext cx="980694" cy="64084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14172" y="3483864"/>
              <a:ext cx="459485" cy="64084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07136" y="3483864"/>
              <a:ext cx="1707642" cy="64084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3849624"/>
              <a:ext cx="3384041" cy="640842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151587" y="1880361"/>
            <a:ext cx="2988945" cy="27882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37490">
              <a:lnSpc>
                <a:spcPct val="100000"/>
              </a:lnSpc>
              <a:spcBef>
                <a:spcPts val="100"/>
              </a:spcBef>
            </a:pPr>
            <a:r>
              <a:rPr sz="3600" spc="-40" dirty="0">
                <a:latin typeface="Calibri Light"/>
                <a:cs typeface="Calibri Light"/>
              </a:rPr>
              <a:t>медицинского </a:t>
            </a:r>
            <a:r>
              <a:rPr sz="3600" spc="-10" dirty="0">
                <a:latin typeface="Calibri Light"/>
                <a:cs typeface="Calibri Light"/>
              </a:rPr>
              <a:t>класса (Советская)</a:t>
            </a:r>
            <a:endParaRPr sz="3600" dirty="0">
              <a:latin typeface="Calibri Light"/>
              <a:cs typeface="Calibri Light"/>
            </a:endParaRPr>
          </a:p>
          <a:p>
            <a:pPr marL="30480">
              <a:lnSpc>
                <a:spcPct val="100000"/>
              </a:lnSpc>
              <a:spcBef>
                <a:spcPts val="150"/>
              </a:spcBef>
            </a:pPr>
            <a:r>
              <a:rPr sz="2400" b="1" spc="-10" dirty="0">
                <a:solidFill>
                  <a:srgbClr val="16745A"/>
                </a:solidFill>
                <a:latin typeface="Calibri"/>
                <a:cs typeface="Calibri"/>
              </a:rPr>
              <a:t>202</a:t>
            </a:r>
            <a:r>
              <a:rPr lang="ru-RU" sz="2400" b="1" spc="-10" dirty="0">
                <a:solidFill>
                  <a:srgbClr val="16745A"/>
                </a:solidFill>
                <a:latin typeface="Calibri"/>
                <a:cs typeface="Calibri"/>
              </a:rPr>
              <a:t>6</a:t>
            </a:r>
            <a:r>
              <a:rPr sz="2400" b="1" spc="-10" dirty="0">
                <a:solidFill>
                  <a:srgbClr val="16745A"/>
                </a:solidFill>
                <a:latin typeface="Calibri"/>
                <a:cs typeface="Calibri"/>
              </a:rPr>
              <a:t>-</a:t>
            </a:r>
            <a:r>
              <a:rPr sz="2400" b="1" dirty="0">
                <a:solidFill>
                  <a:srgbClr val="16745A"/>
                </a:solidFill>
                <a:latin typeface="Calibri"/>
                <a:cs typeface="Calibri"/>
              </a:rPr>
              <a:t>202</a:t>
            </a:r>
            <a:r>
              <a:rPr lang="ru-RU" sz="2400" b="1" dirty="0">
                <a:solidFill>
                  <a:srgbClr val="16745A"/>
                </a:solidFill>
                <a:latin typeface="Calibri"/>
                <a:cs typeface="Calibri"/>
              </a:rPr>
              <a:t>8</a:t>
            </a:r>
            <a:r>
              <a:rPr sz="2400" b="1" dirty="0">
                <a:solidFill>
                  <a:srgbClr val="16745A"/>
                </a:solidFill>
                <a:latin typeface="Calibri"/>
                <a:cs typeface="Calibri"/>
              </a:rPr>
              <a:t> </a:t>
            </a:r>
            <a:r>
              <a:rPr sz="2400" b="1" spc="-20" dirty="0">
                <a:solidFill>
                  <a:srgbClr val="16745A"/>
                </a:solidFill>
                <a:latin typeface="Calibri"/>
                <a:cs typeface="Calibri"/>
              </a:rPr>
              <a:t>годы</a:t>
            </a:r>
            <a:endParaRPr sz="2400" dirty="0">
              <a:latin typeface="Calibri"/>
              <a:cs typeface="Calibri"/>
            </a:endParaRPr>
          </a:p>
          <a:p>
            <a:pPr marL="30480" marR="5080">
              <a:lnSpc>
                <a:spcPct val="100000"/>
              </a:lnSpc>
            </a:pPr>
            <a:r>
              <a:rPr sz="2400" b="1" spc="-10" dirty="0">
                <a:solidFill>
                  <a:srgbClr val="16745A"/>
                </a:solidFill>
                <a:latin typeface="Calibri"/>
                <a:cs typeface="Calibri"/>
              </a:rPr>
              <a:t>Специализированный медицинский</a:t>
            </a:r>
            <a:r>
              <a:rPr sz="2400" b="1" spc="-35" dirty="0">
                <a:solidFill>
                  <a:srgbClr val="16745A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16745A"/>
                </a:solidFill>
                <a:latin typeface="Calibri"/>
                <a:cs typeface="Calibri"/>
              </a:rPr>
              <a:t>класс</a:t>
            </a:r>
            <a:endParaRPr sz="2400" dirty="0">
              <a:latin typeface="Calibri"/>
              <a:cs typeface="Calibri"/>
            </a:endParaRPr>
          </a:p>
        </p:txBody>
      </p:sp>
      <p:pic>
        <p:nvPicPr>
          <p:cNvPr id="9" name="object 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0" y="4215384"/>
            <a:ext cx="2989326" cy="640842"/>
          </a:xfrm>
          <a:prstGeom prst="rect">
            <a:avLst/>
          </a:prstGeom>
        </p:spPr>
      </p:pic>
      <p:grpSp>
        <p:nvGrpSpPr>
          <p:cNvPr id="10" name="object 10"/>
          <p:cNvGrpSpPr/>
          <p:nvPr/>
        </p:nvGrpSpPr>
        <p:grpSpPr>
          <a:xfrm>
            <a:off x="1008888" y="4975859"/>
            <a:ext cx="1559560" cy="1259205"/>
            <a:chOff x="1008888" y="4975859"/>
            <a:chExt cx="1559560" cy="1259205"/>
          </a:xfrm>
        </p:grpSpPr>
        <p:sp>
          <p:nvSpPr>
            <p:cNvPr id="11" name="object 11"/>
            <p:cNvSpPr/>
            <p:nvPr/>
          </p:nvSpPr>
          <p:spPr>
            <a:xfrm>
              <a:off x="1008888" y="4975859"/>
              <a:ext cx="1559560" cy="259079"/>
            </a:xfrm>
            <a:custGeom>
              <a:avLst/>
              <a:gdLst/>
              <a:ahLst/>
              <a:cxnLst/>
              <a:rect l="l" t="t" r="r" b="b"/>
              <a:pathLst>
                <a:path w="1559560" h="259079">
                  <a:moveTo>
                    <a:pt x="1408557" y="0"/>
                  </a:moveTo>
                  <a:lnTo>
                    <a:pt x="150495" y="0"/>
                  </a:lnTo>
                  <a:lnTo>
                    <a:pt x="0" y="259079"/>
                  </a:lnTo>
                  <a:lnTo>
                    <a:pt x="1559052" y="259079"/>
                  </a:lnTo>
                  <a:lnTo>
                    <a:pt x="1408557" y="0"/>
                  </a:lnTo>
                  <a:close/>
                </a:path>
              </a:pathLst>
            </a:custGeom>
            <a:solidFill>
              <a:srgbClr val="0725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158240" y="4975859"/>
              <a:ext cx="1260475" cy="1259205"/>
            </a:xfrm>
            <a:custGeom>
              <a:avLst/>
              <a:gdLst/>
              <a:ahLst/>
              <a:cxnLst/>
              <a:rect l="l" t="t" r="r" b="b"/>
              <a:pathLst>
                <a:path w="1260475" h="1259204">
                  <a:moveTo>
                    <a:pt x="1260348" y="0"/>
                  </a:moveTo>
                  <a:lnTo>
                    <a:pt x="0" y="0"/>
                  </a:lnTo>
                  <a:lnTo>
                    <a:pt x="0" y="629411"/>
                  </a:lnTo>
                  <a:lnTo>
                    <a:pt x="1726" y="676385"/>
                  </a:lnTo>
                  <a:lnTo>
                    <a:pt x="6824" y="722421"/>
                  </a:lnTo>
                  <a:lnTo>
                    <a:pt x="15173" y="767397"/>
                  </a:lnTo>
                  <a:lnTo>
                    <a:pt x="26649" y="811193"/>
                  </a:lnTo>
                  <a:lnTo>
                    <a:pt x="41133" y="853686"/>
                  </a:lnTo>
                  <a:lnTo>
                    <a:pt x="58501" y="894754"/>
                  </a:lnTo>
                  <a:lnTo>
                    <a:pt x="78633" y="934277"/>
                  </a:lnTo>
                  <a:lnTo>
                    <a:pt x="101406" y="972132"/>
                  </a:lnTo>
                  <a:lnTo>
                    <a:pt x="126698" y="1008197"/>
                  </a:lnTo>
                  <a:lnTo>
                    <a:pt x="154389" y="1042351"/>
                  </a:lnTo>
                  <a:lnTo>
                    <a:pt x="184356" y="1074472"/>
                  </a:lnTo>
                  <a:lnTo>
                    <a:pt x="216477" y="1104438"/>
                  </a:lnTo>
                  <a:lnTo>
                    <a:pt x="250632" y="1132128"/>
                  </a:lnTo>
                  <a:lnTo>
                    <a:pt x="286697" y="1157421"/>
                  </a:lnTo>
                  <a:lnTo>
                    <a:pt x="324552" y="1180193"/>
                  </a:lnTo>
                  <a:lnTo>
                    <a:pt x="364074" y="1200324"/>
                  </a:lnTo>
                  <a:lnTo>
                    <a:pt x="405142" y="1217692"/>
                  </a:lnTo>
                  <a:lnTo>
                    <a:pt x="447635" y="1232175"/>
                  </a:lnTo>
                  <a:lnTo>
                    <a:pt x="491430" y="1243651"/>
                  </a:lnTo>
                  <a:lnTo>
                    <a:pt x="536405" y="1251999"/>
                  </a:lnTo>
                  <a:lnTo>
                    <a:pt x="582440" y="1257097"/>
                  </a:lnTo>
                  <a:lnTo>
                    <a:pt x="629411" y="1258823"/>
                  </a:lnTo>
                  <a:lnTo>
                    <a:pt x="677907" y="1257097"/>
                  </a:lnTo>
                  <a:lnTo>
                    <a:pt x="723942" y="1251999"/>
                  </a:lnTo>
                  <a:lnTo>
                    <a:pt x="768917" y="1243651"/>
                  </a:lnTo>
                  <a:lnTo>
                    <a:pt x="812712" y="1232175"/>
                  </a:lnTo>
                  <a:lnTo>
                    <a:pt x="855205" y="1217692"/>
                  </a:lnTo>
                  <a:lnTo>
                    <a:pt x="896273" y="1200324"/>
                  </a:lnTo>
                  <a:lnTo>
                    <a:pt x="935795" y="1180193"/>
                  </a:lnTo>
                  <a:lnTo>
                    <a:pt x="973650" y="1157421"/>
                  </a:lnTo>
                  <a:lnTo>
                    <a:pt x="1009715" y="1132128"/>
                  </a:lnTo>
                  <a:lnTo>
                    <a:pt x="1043870" y="1104438"/>
                  </a:lnTo>
                  <a:lnTo>
                    <a:pt x="1075991" y="1074472"/>
                  </a:lnTo>
                  <a:lnTo>
                    <a:pt x="1105958" y="1042351"/>
                  </a:lnTo>
                  <a:lnTo>
                    <a:pt x="1133649" y="1008197"/>
                  </a:lnTo>
                  <a:lnTo>
                    <a:pt x="1158941" y="972132"/>
                  </a:lnTo>
                  <a:lnTo>
                    <a:pt x="1181714" y="934277"/>
                  </a:lnTo>
                  <a:lnTo>
                    <a:pt x="1201846" y="894754"/>
                  </a:lnTo>
                  <a:lnTo>
                    <a:pt x="1219214" y="853686"/>
                  </a:lnTo>
                  <a:lnTo>
                    <a:pt x="1233698" y="811193"/>
                  </a:lnTo>
                  <a:lnTo>
                    <a:pt x="1245174" y="767397"/>
                  </a:lnTo>
                  <a:lnTo>
                    <a:pt x="1253523" y="722421"/>
                  </a:lnTo>
                  <a:lnTo>
                    <a:pt x="1258621" y="676385"/>
                  </a:lnTo>
                  <a:lnTo>
                    <a:pt x="1260348" y="629411"/>
                  </a:lnTo>
                  <a:lnTo>
                    <a:pt x="1260348" y="0"/>
                  </a:lnTo>
                  <a:close/>
                </a:path>
              </a:pathLst>
            </a:custGeom>
            <a:solidFill>
              <a:srgbClr val="16745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331976" y="5148071"/>
              <a:ext cx="913130" cy="913130"/>
            </a:xfrm>
            <a:custGeom>
              <a:avLst/>
              <a:gdLst/>
              <a:ahLst/>
              <a:cxnLst/>
              <a:rect l="l" t="t" r="r" b="b"/>
              <a:pathLst>
                <a:path w="913130" h="913129">
                  <a:moveTo>
                    <a:pt x="456438" y="0"/>
                  </a:moveTo>
                  <a:lnTo>
                    <a:pt x="409768" y="2356"/>
                  </a:lnTo>
                  <a:lnTo>
                    <a:pt x="364446" y="9272"/>
                  </a:lnTo>
                  <a:lnTo>
                    <a:pt x="320703" y="20519"/>
                  </a:lnTo>
                  <a:lnTo>
                    <a:pt x="278766" y="35867"/>
                  </a:lnTo>
                  <a:lnTo>
                    <a:pt x="238867" y="55087"/>
                  </a:lnTo>
                  <a:lnTo>
                    <a:pt x="201234" y="77949"/>
                  </a:lnTo>
                  <a:lnTo>
                    <a:pt x="166096" y="104224"/>
                  </a:lnTo>
                  <a:lnTo>
                    <a:pt x="133683" y="133683"/>
                  </a:lnTo>
                  <a:lnTo>
                    <a:pt x="104224" y="166096"/>
                  </a:lnTo>
                  <a:lnTo>
                    <a:pt x="77949" y="201234"/>
                  </a:lnTo>
                  <a:lnTo>
                    <a:pt x="55087" y="238867"/>
                  </a:lnTo>
                  <a:lnTo>
                    <a:pt x="35867" y="278766"/>
                  </a:lnTo>
                  <a:lnTo>
                    <a:pt x="20519" y="320703"/>
                  </a:lnTo>
                  <a:lnTo>
                    <a:pt x="9272" y="364446"/>
                  </a:lnTo>
                  <a:lnTo>
                    <a:pt x="2356" y="409768"/>
                  </a:lnTo>
                  <a:lnTo>
                    <a:pt x="0" y="456437"/>
                  </a:lnTo>
                  <a:lnTo>
                    <a:pt x="2356" y="503105"/>
                  </a:lnTo>
                  <a:lnTo>
                    <a:pt x="9272" y="548425"/>
                  </a:lnTo>
                  <a:lnTo>
                    <a:pt x="20519" y="592168"/>
                  </a:lnTo>
                  <a:lnTo>
                    <a:pt x="35867" y="634103"/>
                  </a:lnTo>
                  <a:lnTo>
                    <a:pt x="55087" y="674002"/>
                  </a:lnTo>
                  <a:lnTo>
                    <a:pt x="77949" y="711636"/>
                  </a:lnTo>
                  <a:lnTo>
                    <a:pt x="104224" y="746774"/>
                  </a:lnTo>
                  <a:lnTo>
                    <a:pt x="133683" y="779187"/>
                  </a:lnTo>
                  <a:lnTo>
                    <a:pt x="166096" y="808647"/>
                  </a:lnTo>
                  <a:lnTo>
                    <a:pt x="201234" y="834923"/>
                  </a:lnTo>
                  <a:lnTo>
                    <a:pt x="238867" y="857786"/>
                  </a:lnTo>
                  <a:lnTo>
                    <a:pt x="278766" y="877006"/>
                  </a:lnTo>
                  <a:lnTo>
                    <a:pt x="320703" y="892355"/>
                  </a:lnTo>
                  <a:lnTo>
                    <a:pt x="364446" y="903602"/>
                  </a:lnTo>
                  <a:lnTo>
                    <a:pt x="409768" y="910519"/>
                  </a:lnTo>
                  <a:lnTo>
                    <a:pt x="456438" y="912876"/>
                  </a:lnTo>
                  <a:lnTo>
                    <a:pt x="503107" y="910519"/>
                  </a:lnTo>
                  <a:lnTo>
                    <a:pt x="548429" y="903602"/>
                  </a:lnTo>
                  <a:lnTo>
                    <a:pt x="592172" y="892355"/>
                  </a:lnTo>
                  <a:lnTo>
                    <a:pt x="634109" y="877006"/>
                  </a:lnTo>
                  <a:lnTo>
                    <a:pt x="674008" y="857786"/>
                  </a:lnTo>
                  <a:lnTo>
                    <a:pt x="711641" y="834923"/>
                  </a:lnTo>
                  <a:lnTo>
                    <a:pt x="746779" y="808647"/>
                  </a:lnTo>
                  <a:lnTo>
                    <a:pt x="779192" y="779187"/>
                  </a:lnTo>
                  <a:lnTo>
                    <a:pt x="808651" y="746774"/>
                  </a:lnTo>
                  <a:lnTo>
                    <a:pt x="834926" y="711636"/>
                  </a:lnTo>
                  <a:lnTo>
                    <a:pt x="857788" y="674002"/>
                  </a:lnTo>
                  <a:lnTo>
                    <a:pt x="877008" y="634103"/>
                  </a:lnTo>
                  <a:lnTo>
                    <a:pt x="892356" y="592168"/>
                  </a:lnTo>
                  <a:lnTo>
                    <a:pt x="903603" y="548425"/>
                  </a:lnTo>
                  <a:lnTo>
                    <a:pt x="910519" y="503105"/>
                  </a:lnTo>
                  <a:lnTo>
                    <a:pt x="912876" y="456437"/>
                  </a:lnTo>
                  <a:lnTo>
                    <a:pt x="910519" y="409768"/>
                  </a:lnTo>
                  <a:lnTo>
                    <a:pt x="903603" y="364446"/>
                  </a:lnTo>
                  <a:lnTo>
                    <a:pt x="892356" y="320703"/>
                  </a:lnTo>
                  <a:lnTo>
                    <a:pt x="877008" y="278766"/>
                  </a:lnTo>
                  <a:lnTo>
                    <a:pt x="857788" y="238867"/>
                  </a:lnTo>
                  <a:lnTo>
                    <a:pt x="834926" y="201234"/>
                  </a:lnTo>
                  <a:lnTo>
                    <a:pt x="808651" y="166096"/>
                  </a:lnTo>
                  <a:lnTo>
                    <a:pt x="779192" y="133683"/>
                  </a:lnTo>
                  <a:lnTo>
                    <a:pt x="746779" y="104224"/>
                  </a:lnTo>
                  <a:lnTo>
                    <a:pt x="711641" y="77949"/>
                  </a:lnTo>
                  <a:lnTo>
                    <a:pt x="674008" y="55087"/>
                  </a:lnTo>
                  <a:lnTo>
                    <a:pt x="634109" y="35867"/>
                  </a:lnTo>
                  <a:lnTo>
                    <a:pt x="592172" y="20519"/>
                  </a:lnTo>
                  <a:lnTo>
                    <a:pt x="548429" y="9272"/>
                  </a:lnTo>
                  <a:lnTo>
                    <a:pt x="503107" y="2356"/>
                  </a:lnTo>
                  <a:lnTo>
                    <a:pt x="45643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04188" y="5327903"/>
              <a:ext cx="568451" cy="554735"/>
            </a:xfrm>
            <a:prstGeom prst="rect">
              <a:avLst/>
            </a:prstGeom>
          </p:spPr>
        </p:pic>
      </p:grpSp>
      <p:graphicFrame>
        <p:nvGraphicFramePr>
          <p:cNvPr id="15" name="object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9038442"/>
              </p:ext>
            </p:extLst>
          </p:nvPr>
        </p:nvGraphicFramePr>
        <p:xfrm>
          <a:off x="3517455" y="353885"/>
          <a:ext cx="8497568" cy="591693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346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294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83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851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54355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130"/>
                        </a:spcBef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 marL="35750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b="1" spc="-10" dirty="0">
                          <a:latin typeface="Calibri"/>
                          <a:cs typeface="Calibri"/>
                        </a:rPr>
                        <a:t>Предметные</a:t>
                      </a:r>
                      <a:r>
                        <a:rPr sz="1800" b="1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latin typeface="Calibri"/>
                          <a:cs typeface="Calibri"/>
                        </a:rPr>
                        <a:t>области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143510" marB="0">
                    <a:lnL w="28575">
                      <a:solidFill>
                        <a:srgbClr val="16745A"/>
                      </a:solidFill>
                      <a:prstDash val="solid"/>
                    </a:lnL>
                    <a:lnR w="28575">
                      <a:solidFill>
                        <a:srgbClr val="16745A"/>
                      </a:solidFill>
                      <a:prstDash val="solid"/>
                    </a:lnR>
                    <a:lnT w="28575">
                      <a:solidFill>
                        <a:srgbClr val="16745A"/>
                      </a:solidFill>
                      <a:prstDash val="solid"/>
                    </a:lnT>
                    <a:lnB w="28575">
                      <a:solidFill>
                        <a:srgbClr val="16745A"/>
                      </a:solidFill>
                      <a:prstDash val="solid"/>
                    </a:lnB>
                    <a:solidFill>
                      <a:srgbClr val="E7EEEB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130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119126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b="1" dirty="0">
                          <a:latin typeface="Calibri"/>
                          <a:cs typeface="Calibri"/>
                        </a:rPr>
                        <a:t>Учебные</a:t>
                      </a:r>
                      <a:r>
                        <a:rPr sz="1800" b="1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latin typeface="Calibri"/>
                          <a:cs typeface="Calibri"/>
                        </a:rPr>
                        <a:t>предметы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43510" marB="0">
                    <a:lnL w="28575">
                      <a:solidFill>
                        <a:srgbClr val="16745A"/>
                      </a:solidFill>
                      <a:prstDash val="solid"/>
                    </a:lnL>
                    <a:lnR w="28575">
                      <a:solidFill>
                        <a:srgbClr val="16745A"/>
                      </a:solidFill>
                      <a:prstDash val="solid"/>
                    </a:lnR>
                    <a:lnT w="28575">
                      <a:solidFill>
                        <a:srgbClr val="16745A"/>
                      </a:solidFill>
                      <a:prstDash val="solid"/>
                    </a:lnT>
                    <a:lnB w="28575">
                      <a:solidFill>
                        <a:srgbClr val="16745A"/>
                      </a:solidFill>
                      <a:prstDash val="solid"/>
                    </a:lnB>
                    <a:solidFill>
                      <a:srgbClr val="E7EEEB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197485" marR="19050" indent="-169545">
                        <a:lnSpc>
                          <a:spcPts val="2160"/>
                        </a:lnSpc>
                      </a:pPr>
                      <a:r>
                        <a:rPr sz="1800" b="1" spc="-25" dirty="0">
                          <a:latin typeface="Calibri"/>
                          <a:cs typeface="Calibri"/>
                        </a:rPr>
                        <a:t>Кол-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во</a:t>
                      </a:r>
                      <a:r>
                        <a:rPr sz="1800" b="1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latin typeface="Calibri"/>
                          <a:cs typeface="Calibri"/>
                        </a:rPr>
                        <a:t>часов 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в </a:t>
                      </a:r>
                      <a:r>
                        <a:rPr sz="1800" b="1" spc="-10" dirty="0">
                          <a:latin typeface="Calibri"/>
                          <a:cs typeface="Calibri"/>
                        </a:rPr>
                        <a:t>неделю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8575">
                      <a:solidFill>
                        <a:srgbClr val="16745A"/>
                      </a:solidFill>
                      <a:prstDash val="solid"/>
                    </a:lnL>
                    <a:lnR w="28575">
                      <a:solidFill>
                        <a:srgbClr val="16745A"/>
                      </a:solidFill>
                      <a:prstDash val="solid"/>
                    </a:lnR>
                    <a:lnT w="28575">
                      <a:solidFill>
                        <a:srgbClr val="16745A"/>
                      </a:solidFill>
                      <a:prstDash val="solid"/>
                    </a:lnT>
                    <a:lnB w="28575">
                      <a:solidFill>
                        <a:srgbClr val="16745A"/>
                      </a:solidFill>
                      <a:prstDash val="solid"/>
                    </a:lnB>
                    <a:solidFill>
                      <a:srgbClr val="E7EEE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435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43510" marB="0">
                    <a:lnL w="28575">
                      <a:solidFill>
                        <a:srgbClr val="16745A"/>
                      </a:solidFill>
                      <a:prstDash val="solid"/>
                    </a:lnL>
                    <a:lnR w="28575">
                      <a:solidFill>
                        <a:srgbClr val="16745A"/>
                      </a:solidFill>
                      <a:prstDash val="solid"/>
                    </a:lnR>
                    <a:lnT w="28575">
                      <a:solidFill>
                        <a:srgbClr val="16745A"/>
                      </a:solidFill>
                      <a:prstDash val="solid"/>
                    </a:lnT>
                    <a:lnB w="28575">
                      <a:solidFill>
                        <a:srgbClr val="16745A"/>
                      </a:solidFill>
                      <a:prstDash val="solid"/>
                    </a:lnB>
                    <a:solidFill>
                      <a:srgbClr val="E7EEEB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43510" marB="0">
                    <a:lnL w="28575">
                      <a:solidFill>
                        <a:srgbClr val="16745A"/>
                      </a:solidFill>
                      <a:prstDash val="solid"/>
                    </a:lnL>
                    <a:lnR w="28575">
                      <a:solidFill>
                        <a:srgbClr val="16745A"/>
                      </a:solidFill>
                      <a:prstDash val="solid"/>
                    </a:lnR>
                    <a:lnT w="28575">
                      <a:solidFill>
                        <a:srgbClr val="16745A"/>
                      </a:solidFill>
                      <a:prstDash val="solid"/>
                    </a:lnT>
                    <a:lnB w="28575">
                      <a:solidFill>
                        <a:srgbClr val="16745A"/>
                      </a:solidFill>
                      <a:prstDash val="solid"/>
                    </a:lnB>
                    <a:solidFill>
                      <a:srgbClr val="E7EEEB"/>
                    </a:solidFill>
                  </a:tcPr>
                </a:tc>
                <a:tc>
                  <a:txBody>
                    <a:bodyPr/>
                    <a:lstStyle/>
                    <a:p>
                      <a:pPr marL="56515" marR="47625" indent="91440">
                        <a:lnSpc>
                          <a:spcPts val="2160"/>
                        </a:lnSpc>
                      </a:pPr>
                      <a:r>
                        <a:rPr sz="1800" b="1" spc="-25" dirty="0">
                          <a:latin typeface="Calibri"/>
                          <a:cs typeface="Calibri"/>
                        </a:rPr>
                        <a:t>10б </a:t>
                      </a:r>
                      <a:r>
                        <a:rPr sz="1800" b="1" spc="-10" dirty="0">
                          <a:latin typeface="Calibri"/>
                          <a:cs typeface="Calibri"/>
                        </a:rPr>
                        <a:t>класс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8575">
                      <a:solidFill>
                        <a:srgbClr val="16745A"/>
                      </a:solidFill>
                      <a:prstDash val="solid"/>
                    </a:lnL>
                    <a:lnR w="28575">
                      <a:solidFill>
                        <a:srgbClr val="16745A"/>
                      </a:solidFill>
                      <a:prstDash val="solid"/>
                    </a:lnR>
                    <a:lnT w="28575">
                      <a:solidFill>
                        <a:srgbClr val="16745A"/>
                      </a:solidFill>
                      <a:prstDash val="solid"/>
                    </a:lnT>
                    <a:lnB w="28575">
                      <a:solidFill>
                        <a:srgbClr val="16745A"/>
                      </a:solidFill>
                      <a:prstDash val="solid"/>
                    </a:lnB>
                    <a:solidFill>
                      <a:srgbClr val="E7EEEB"/>
                    </a:solidFill>
                  </a:tcPr>
                </a:tc>
                <a:tc>
                  <a:txBody>
                    <a:bodyPr/>
                    <a:lstStyle/>
                    <a:p>
                      <a:pPr marL="74295" marR="66040" indent="91440">
                        <a:lnSpc>
                          <a:spcPts val="2160"/>
                        </a:lnSpc>
                      </a:pPr>
                      <a:r>
                        <a:rPr sz="1800" b="1" spc="-25" dirty="0">
                          <a:latin typeface="Calibri"/>
                          <a:cs typeface="Calibri"/>
                        </a:rPr>
                        <a:t>11б </a:t>
                      </a:r>
                      <a:r>
                        <a:rPr sz="1800" b="1" spc="-10" dirty="0">
                          <a:latin typeface="Calibri"/>
                          <a:cs typeface="Calibri"/>
                        </a:rPr>
                        <a:t>класс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8575">
                      <a:solidFill>
                        <a:srgbClr val="16745A"/>
                      </a:solidFill>
                      <a:prstDash val="solid"/>
                    </a:lnL>
                    <a:lnR w="28575">
                      <a:solidFill>
                        <a:srgbClr val="16745A"/>
                      </a:solidFill>
                      <a:prstDash val="solid"/>
                    </a:lnR>
                    <a:lnT w="28575">
                      <a:solidFill>
                        <a:srgbClr val="16745A"/>
                      </a:solidFill>
                      <a:prstDash val="solid"/>
                    </a:lnT>
                    <a:lnB w="28575">
                      <a:solidFill>
                        <a:srgbClr val="16745A"/>
                      </a:solidFill>
                      <a:prstDash val="solid"/>
                    </a:lnB>
                    <a:solidFill>
                      <a:srgbClr val="E7EE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0035">
                <a:tc gridSpan="4">
                  <a:txBody>
                    <a:bodyPr/>
                    <a:lstStyle/>
                    <a:p>
                      <a:pPr marL="3155315">
                        <a:lnSpc>
                          <a:spcPts val="2100"/>
                        </a:lnSpc>
                      </a:pPr>
                      <a:r>
                        <a:rPr sz="1800" b="1" dirty="0">
                          <a:latin typeface="Calibri"/>
                          <a:cs typeface="Calibri"/>
                        </a:rPr>
                        <a:t>1.</a:t>
                      </a:r>
                      <a:r>
                        <a:rPr sz="18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latin typeface="Calibri"/>
                          <a:cs typeface="Calibri"/>
                        </a:rPr>
                        <a:t>Обязательная</a:t>
                      </a:r>
                      <a:r>
                        <a:rPr sz="1800" b="1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latin typeface="Calibri"/>
                          <a:cs typeface="Calibri"/>
                        </a:rPr>
                        <a:t>часть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8575">
                      <a:solidFill>
                        <a:srgbClr val="16745A"/>
                      </a:solidFill>
                      <a:prstDash val="solid"/>
                    </a:lnL>
                    <a:lnR w="28575">
                      <a:solidFill>
                        <a:srgbClr val="16745A"/>
                      </a:solidFill>
                      <a:prstDash val="solid"/>
                    </a:lnR>
                    <a:lnT w="28575">
                      <a:solidFill>
                        <a:srgbClr val="16745A"/>
                      </a:solidFill>
                      <a:prstDash val="solid"/>
                    </a:lnT>
                    <a:lnB w="28575">
                      <a:solidFill>
                        <a:srgbClr val="16745A"/>
                      </a:solidFill>
                      <a:prstDash val="solid"/>
                    </a:lnB>
                    <a:solidFill>
                      <a:srgbClr val="E7EEE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0035">
                <a:tc rowSpan="2">
                  <a:txBody>
                    <a:bodyPr/>
                    <a:lstStyle/>
                    <a:p>
                      <a:pPr marL="6350">
                        <a:lnSpc>
                          <a:spcPct val="100000"/>
                        </a:lnSpc>
                        <a:spcBef>
                          <a:spcPts val="1045"/>
                        </a:spcBef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Русский</a:t>
                      </a:r>
                      <a:r>
                        <a:rPr sz="1800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язык</a:t>
                      </a:r>
                      <a:r>
                        <a:rPr sz="18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18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литература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132715" marB="0">
                    <a:lnL w="28575">
                      <a:solidFill>
                        <a:srgbClr val="16745A"/>
                      </a:solidFill>
                      <a:prstDash val="solid"/>
                    </a:lnL>
                    <a:lnR w="28575" cap="flat" cmpd="sng" algn="ctr">
                      <a:solidFill>
                        <a:srgbClr val="1674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16745A"/>
                      </a:solidFill>
                      <a:prstDash val="solid"/>
                    </a:lnT>
                    <a:lnB w="28575">
                      <a:solidFill>
                        <a:srgbClr val="16745A"/>
                      </a:solidFill>
                      <a:prstDash val="solid"/>
                    </a:lnB>
                    <a:solidFill>
                      <a:srgbClr val="E7EEEB"/>
                    </a:solidFill>
                  </a:tcPr>
                </a:tc>
                <a:tc>
                  <a:txBody>
                    <a:bodyPr/>
                    <a:lstStyle/>
                    <a:p>
                      <a:pPr marL="6350" algn="l" fontAlgn="ctr">
                        <a:lnSpc>
                          <a:spcPct val="100000"/>
                        </a:lnSpc>
                        <a:spcBef>
                          <a:spcPts val="1045"/>
                        </a:spcBef>
                        <a:buNone/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Русский язык</a:t>
                      </a:r>
                    </a:p>
                  </a:txBody>
                  <a:tcPr marL="9525" marR="9525" marT="9525" marB="0" anchor="ctr">
                    <a:lnL w="28575">
                      <a:solidFill>
                        <a:srgbClr val="16745A"/>
                      </a:solidFill>
                      <a:prstDash val="solid"/>
                    </a:lnL>
                    <a:lnR w="28575" cap="flat" cmpd="sng" algn="ctr">
                      <a:solidFill>
                        <a:srgbClr val="1674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16745A"/>
                      </a:solidFill>
                      <a:prstDash val="solid"/>
                    </a:lnT>
                    <a:lnB w="28575">
                      <a:solidFill>
                        <a:srgbClr val="16745A"/>
                      </a:solidFill>
                      <a:prstDash val="solid"/>
                    </a:lnB>
                    <a:solidFill>
                      <a:srgbClr val="E7EEEB"/>
                    </a:solidFill>
                  </a:tcPr>
                </a:tc>
                <a:tc>
                  <a:txBody>
                    <a:bodyPr/>
                    <a:lstStyle/>
                    <a:p>
                      <a:pPr marL="6350" algn="ctr" fontAlgn="ctr">
                        <a:lnSpc>
                          <a:spcPct val="100000"/>
                        </a:lnSpc>
                        <a:spcBef>
                          <a:spcPts val="1045"/>
                        </a:spcBef>
                        <a:buNone/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2</a:t>
                      </a:r>
                    </a:p>
                  </a:txBody>
                  <a:tcPr marL="9525" marR="9525" marT="9525" marB="0" anchor="ctr">
                    <a:lnL w="28575">
                      <a:solidFill>
                        <a:srgbClr val="16745A"/>
                      </a:solidFill>
                      <a:prstDash val="solid"/>
                    </a:lnL>
                    <a:lnR w="28575" cap="flat" cmpd="sng" algn="ctr">
                      <a:solidFill>
                        <a:srgbClr val="1674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16745A"/>
                      </a:solidFill>
                      <a:prstDash val="solid"/>
                    </a:lnT>
                    <a:lnB w="28575">
                      <a:solidFill>
                        <a:srgbClr val="16745A"/>
                      </a:solidFill>
                      <a:prstDash val="solid"/>
                    </a:lnB>
                    <a:solidFill>
                      <a:srgbClr val="E7EEEB"/>
                    </a:solidFill>
                  </a:tcPr>
                </a:tc>
                <a:tc>
                  <a:txBody>
                    <a:bodyPr/>
                    <a:lstStyle/>
                    <a:p>
                      <a:pPr marL="6350" algn="ctr" fontAlgn="ctr">
                        <a:lnSpc>
                          <a:spcPct val="100000"/>
                        </a:lnSpc>
                        <a:spcBef>
                          <a:spcPts val="1045"/>
                        </a:spcBef>
                        <a:buNone/>
                      </a:pPr>
                      <a:r>
                        <a:rPr lang="ru-RU" sz="180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2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1674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rgbClr val="16745A"/>
                      </a:solidFill>
                      <a:prstDash val="solid"/>
                    </a:lnR>
                    <a:lnT w="28575">
                      <a:solidFill>
                        <a:srgbClr val="16745A"/>
                      </a:solidFill>
                      <a:prstDash val="solid"/>
                    </a:lnT>
                    <a:lnB w="28575">
                      <a:solidFill>
                        <a:srgbClr val="16745A"/>
                      </a:solidFill>
                      <a:prstDash val="solid"/>
                    </a:lnB>
                    <a:solidFill>
                      <a:srgbClr val="E7EE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003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32715" marB="0">
                    <a:lnL w="28575">
                      <a:solidFill>
                        <a:srgbClr val="16745A"/>
                      </a:solidFill>
                      <a:prstDash val="solid"/>
                    </a:lnL>
                    <a:lnR w="28575">
                      <a:solidFill>
                        <a:srgbClr val="16745A"/>
                      </a:solidFill>
                      <a:prstDash val="solid"/>
                    </a:lnR>
                    <a:lnT w="28575">
                      <a:solidFill>
                        <a:srgbClr val="16745A"/>
                      </a:solidFill>
                      <a:prstDash val="solid"/>
                    </a:lnT>
                    <a:lnB w="28575">
                      <a:solidFill>
                        <a:srgbClr val="16745A"/>
                      </a:solidFill>
                      <a:prstDash val="solid"/>
                    </a:lnB>
                    <a:solidFill>
                      <a:srgbClr val="E7EEEB"/>
                    </a:solidFill>
                  </a:tcPr>
                </a:tc>
                <a:tc>
                  <a:txBody>
                    <a:bodyPr/>
                    <a:lstStyle/>
                    <a:p>
                      <a:pPr marL="6350" algn="l" fontAlgn="ctr">
                        <a:lnSpc>
                          <a:spcPct val="100000"/>
                        </a:lnSpc>
                        <a:spcBef>
                          <a:spcPts val="1045"/>
                        </a:spcBef>
                        <a:buNone/>
                      </a:pPr>
                      <a:r>
                        <a:rPr lang="ru-RU" sz="180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Литература</a:t>
                      </a:r>
                    </a:p>
                  </a:txBody>
                  <a:tcPr marL="9525" marR="9525" marT="9525" marB="0" anchor="ctr">
                    <a:lnL w="28575">
                      <a:solidFill>
                        <a:srgbClr val="16745A"/>
                      </a:solidFill>
                      <a:prstDash val="solid"/>
                    </a:lnL>
                    <a:lnR w="28575" cap="flat" cmpd="sng" algn="ctr">
                      <a:solidFill>
                        <a:srgbClr val="1674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16745A"/>
                      </a:solidFill>
                      <a:prstDash val="solid"/>
                    </a:lnT>
                    <a:lnB w="28575">
                      <a:solidFill>
                        <a:srgbClr val="16745A"/>
                      </a:solidFill>
                      <a:prstDash val="solid"/>
                    </a:lnB>
                    <a:solidFill>
                      <a:srgbClr val="E7EEEB"/>
                    </a:solidFill>
                  </a:tcPr>
                </a:tc>
                <a:tc>
                  <a:txBody>
                    <a:bodyPr/>
                    <a:lstStyle/>
                    <a:p>
                      <a:pPr marL="6350" algn="ctr" fontAlgn="ctr">
                        <a:lnSpc>
                          <a:spcPct val="100000"/>
                        </a:lnSpc>
                        <a:spcBef>
                          <a:spcPts val="1045"/>
                        </a:spcBef>
                        <a:buNone/>
                      </a:pPr>
                      <a:r>
                        <a:rPr lang="ru-RU" sz="1800" b="1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3</a:t>
                      </a:r>
                    </a:p>
                  </a:txBody>
                  <a:tcPr marL="9525" marR="9525" marT="9525" marB="0" anchor="ctr">
                    <a:lnL w="28575">
                      <a:solidFill>
                        <a:srgbClr val="16745A"/>
                      </a:solidFill>
                      <a:prstDash val="solid"/>
                    </a:lnL>
                    <a:lnR w="28575" cap="flat" cmpd="sng" algn="ctr">
                      <a:solidFill>
                        <a:srgbClr val="1674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16745A"/>
                      </a:solidFill>
                      <a:prstDash val="solid"/>
                    </a:lnT>
                    <a:lnB w="28575">
                      <a:solidFill>
                        <a:srgbClr val="16745A"/>
                      </a:solidFill>
                      <a:prstDash val="solid"/>
                    </a:lnB>
                    <a:solidFill>
                      <a:srgbClr val="E7EEEB"/>
                    </a:solidFill>
                  </a:tcPr>
                </a:tc>
                <a:tc>
                  <a:txBody>
                    <a:bodyPr/>
                    <a:lstStyle/>
                    <a:p>
                      <a:pPr marL="6350" algn="ctr" fontAlgn="ctr">
                        <a:lnSpc>
                          <a:spcPct val="100000"/>
                        </a:lnSpc>
                        <a:spcBef>
                          <a:spcPts val="1045"/>
                        </a:spcBef>
                        <a:buNone/>
                      </a:pPr>
                      <a:r>
                        <a:rPr lang="ru-RU" sz="180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3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1674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rgbClr val="16745A"/>
                      </a:solidFill>
                      <a:prstDash val="solid"/>
                    </a:lnR>
                    <a:lnT w="28575">
                      <a:solidFill>
                        <a:srgbClr val="16745A"/>
                      </a:solidFill>
                      <a:prstDash val="solid"/>
                    </a:lnT>
                    <a:lnB w="28575">
                      <a:solidFill>
                        <a:srgbClr val="16745A"/>
                      </a:solidFill>
                      <a:prstDash val="solid"/>
                    </a:lnB>
                    <a:solidFill>
                      <a:srgbClr val="E7EE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80035">
                <a:tc>
                  <a:txBody>
                    <a:bodyPr/>
                    <a:lstStyle/>
                    <a:p>
                      <a:pPr marL="6350">
                        <a:lnSpc>
                          <a:spcPts val="2105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Иностранные</a:t>
                      </a:r>
                      <a:r>
                        <a:rPr sz="1800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языки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8575">
                      <a:solidFill>
                        <a:srgbClr val="16745A"/>
                      </a:solidFill>
                      <a:prstDash val="solid"/>
                    </a:lnL>
                    <a:lnR w="28575" cap="flat" cmpd="sng" algn="ctr">
                      <a:solidFill>
                        <a:srgbClr val="1674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16745A"/>
                      </a:solidFill>
                      <a:prstDash val="solid"/>
                    </a:lnT>
                    <a:lnB w="28575">
                      <a:solidFill>
                        <a:srgbClr val="16745A"/>
                      </a:solidFill>
                      <a:prstDash val="solid"/>
                    </a:lnB>
                    <a:solidFill>
                      <a:srgbClr val="E7EEEB"/>
                    </a:solidFill>
                  </a:tcPr>
                </a:tc>
                <a:tc>
                  <a:txBody>
                    <a:bodyPr/>
                    <a:lstStyle/>
                    <a:p>
                      <a:pPr marL="6350" algn="l" fontAlgn="ctr">
                        <a:lnSpc>
                          <a:spcPct val="100000"/>
                        </a:lnSpc>
                        <a:spcBef>
                          <a:spcPts val="1045"/>
                        </a:spcBef>
                        <a:buNone/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Иностранный язык (английский)</a:t>
                      </a:r>
                    </a:p>
                  </a:txBody>
                  <a:tcPr marL="9525" marR="9525" marT="9525" marB="0" anchor="ctr">
                    <a:lnL w="28575">
                      <a:solidFill>
                        <a:srgbClr val="16745A"/>
                      </a:solidFill>
                      <a:prstDash val="solid"/>
                    </a:lnL>
                    <a:lnR w="28575" cap="flat" cmpd="sng" algn="ctr">
                      <a:solidFill>
                        <a:srgbClr val="1674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16745A"/>
                      </a:solidFill>
                      <a:prstDash val="solid"/>
                    </a:lnT>
                    <a:lnB w="28575">
                      <a:solidFill>
                        <a:srgbClr val="16745A"/>
                      </a:solidFill>
                      <a:prstDash val="solid"/>
                    </a:lnB>
                    <a:solidFill>
                      <a:srgbClr val="E7EEEB"/>
                    </a:solidFill>
                  </a:tcPr>
                </a:tc>
                <a:tc>
                  <a:txBody>
                    <a:bodyPr/>
                    <a:lstStyle/>
                    <a:p>
                      <a:pPr marL="6350" algn="ctr" fontAlgn="ctr">
                        <a:lnSpc>
                          <a:spcPct val="100000"/>
                        </a:lnSpc>
                        <a:spcBef>
                          <a:spcPts val="1045"/>
                        </a:spcBef>
                        <a:buNone/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1</a:t>
                      </a:r>
                    </a:p>
                  </a:txBody>
                  <a:tcPr marL="9525" marR="9525" marT="9525" marB="0" anchor="ctr">
                    <a:lnL w="28575">
                      <a:solidFill>
                        <a:srgbClr val="16745A"/>
                      </a:solidFill>
                      <a:prstDash val="solid"/>
                    </a:lnL>
                    <a:lnR w="28575" cap="flat" cmpd="sng" algn="ctr">
                      <a:solidFill>
                        <a:srgbClr val="1674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16745A"/>
                      </a:solidFill>
                      <a:prstDash val="solid"/>
                    </a:lnT>
                    <a:lnB w="28575">
                      <a:solidFill>
                        <a:srgbClr val="16745A"/>
                      </a:solidFill>
                      <a:prstDash val="solid"/>
                    </a:lnB>
                    <a:solidFill>
                      <a:srgbClr val="E7EEEB"/>
                    </a:solidFill>
                  </a:tcPr>
                </a:tc>
                <a:tc>
                  <a:txBody>
                    <a:bodyPr/>
                    <a:lstStyle/>
                    <a:p>
                      <a:pPr marL="6350" algn="ctr" fontAlgn="ctr">
                        <a:lnSpc>
                          <a:spcPct val="100000"/>
                        </a:lnSpc>
                        <a:spcBef>
                          <a:spcPts val="1045"/>
                        </a:spcBef>
                        <a:buNone/>
                      </a:pPr>
                      <a:r>
                        <a:rPr lang="ru-RU" sz="180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2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1674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rgbClr val="16745A"/>
                      </a:solidFill>
                      <a:prstDash val="solid"/>
                    </a:lnR>
                    <a:lnT w="28575">
                      <a:solidFill>
                        <a:srgbClr val="16745A"/>
                      </a:solidFill>
                      <a:prstDash val="solid"/>
                    </a:lnT>
                    <a:lnB w="28575">
                      <a:solidFill>
                        <a:srgbClr val="16745A"/>
                      </a:solidFill>
                      <a:prstDash val="solid"/>
                    </a:lnB>
                    <a:solidFill>
                      <a:srgbClr val="E7EE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0035"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0"/>
                        </a:spcBef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 marL="6350">
                        <a:lnSpc>
                          <a:spcPct val="10000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Общественные</a:t>
                      </a:r>
                      <a:r>
                        <a:rPr sz="18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науки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10160" marB="0">
                    <a:lnL w="28575">
                      <a:solidFill>
                        <a:srgbClr val="16745A"/>
                      </a:solidFill>
                      <a:prstDash val="solid"/>
                    </a:lnL>
                    <a:lnR w="28575" cap="flat" cmpd="sng" algn="ctr">
                      <a:solidFill>
                        <a:srgbClr val="1674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16745A"/>
                      </a:solidFill>
                      <a:prstDash val="solid"/>
                    </a:lnT>
                    <a:lnB w="28575">
                      <a:solidFill>
                        <a:srgbClr val="16745A"/>
                      </a:solidFill>
                      <a:prstDash val="solid"/>
                    </a:lnB>
                    <a:solidFill>
                      <a:srgbClr val="E7EEEB"/>
                    </a:solidFill>
                  </a:tcPr>
                </a:tc>
                <a:tc>
                  <a:txBody>
                    <a:bodyPr/>
                    <a:lstStyle/>
                    <a:p>
                      <a:pPr marL="6350" algn="l" fontAlgn="ctr">
                        <a:lnSpc>
                          <a:spcPct val="100000"/>
                        </a:lnSpc>
                        <a:spcBef>
                          <a:spcPts val="1045"/>
                        </a:spcBef>
                        <a:buNone/>
                      </a:pPr>
                      <a:r>
                        <a:rPr lang="ru-RU" sz="180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История</a:t>
                      </a:r>
                    </a:p>
                  </a:txBody>
                  <a:tcPr marL="9525" marR="9525" marT="9525" marB="0" anchor="ctr">
                    <a:lnL w="28575">
                      <a:solidFill>
                        <a:srgbClr val="16745A"/>
                      </a:solidFill>
                      <a:prstDash val="solid"/>
                    </a:lnL>
                    <a:lnR w="28575" cap="flat" cmpd="sng" algn="ctr">
                      <a:solidFill>
                        <a:srgbClr val="1674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16745A"/>
                      </a:solidFill>
                      <a:prstDash val="solid"/>
                    </a:lnT>
                    <a:lnB w="28575">
                      <a:solidFill>
                        <a:srgbClr val="16745A"/>
                      </a:solidFill>
                      <a:prstDash val="solid"/>
                    </a:lnB>
                    <a:solidFill>
                      <a:srgbClr val="E7EEEB"/>
                    </a:solidFill>
                  </a:tcPr>
                </a:tc>
                <a:tc>
                  <a:txBody>
                    <a:bodyPr/>
                    <a:lstStyle/>
                    <a:p>
                      <a:pPr marL="6350" algn="ctr" fontAlgn="ctr">
                        <a:lnSpc>
                          <a:spcPct val="100000"/>
                        </a:lnSpc>
                        <a:spcBef>
                          <a:spcPts val="1045"/>
                        </a:spcBef>
                        <a:buNone/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2</a:t>
                      </a:r>
                    </a:p>
                  </a:txBody>
                  <a:tcPr marL="9525" marR="9525" marT="9525" marB="0" anchor="ctr">
                    <a:lnL w="28575">
                      <a:solidFill>
                        <a:srgbClr val="16745A"/>
                      </a:solidFill>
                      <a:prstDash val="solid"/>
                    </a:lnL>
                    <a:lnR w="28575" cap="flat" cmpd="sng" algn="ctr">
                      <a:solidFill>
                        <a:srgbClr val="1674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16745A"/>
                      </a:solidFill>
                      <a:prstDash val="solid"/>
                    </a:lnT>
                    <a:lnB w="28575">
                      <a:solidFill>
                        <a:srgbClr val="16745A"/>
                      </a:solidFill>
                      <a:prstDash val="solid"/>
                    </a:lnB>
                    <a:solidFill>
                      <a:srgbClr val="E7EEEB"/>
                    </a:solidFill>
                  </a:tcPr>
                </a:tc>
                <a:tc>
                  <a:txBody>
                    <a:bodyPr/>
                    <a:lstStyle/>
                    <a:p>
                      <a:pPr marL="6350" algn="ctr" fontAlgn="ctr">
                        <a:lnSpc>
                          <a:spcPct val="100000"/>
                        </a:lnSpc>
                        <a:spcBef>
                          <a:spcPts val="1045"/>
                        </a:spcBef>
                        <a:buNone/>
                      </a:pPr>
                      <a:r>
                        <a:rPr lang="ru-RU" sz="180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2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1674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rgbClr val="16745A"/>
                      </a:solidFill>
                      <a:prstDash val="solid"/>
                    </a:lnR>
                    <a:lnT w="28575">
                      <a:solidFill>
                        <a:srgbClr val="16745A"/>
                      </a:solidFill>
                      <a:prstDash val="solid"/>
                    </a:lnT>
                    <a:lnB w="28575">
                      <a:solidFill>
                        <a:srgbClr val="16745A"/>
                      </a:solidFill>
                      <a:prstDash val="solid"/>
                    </a:lnB>
                    <a:solidFill>
                      <a:srgbClr val="E7EE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003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0160" marB="0">
                    <a:lnL w="28575">
                      <a:solidFill>
                        <a:srgbClr val="16745A"/>
                      </a:solidFill>
                      <a:prstDash val="solid"/>
                    </a:lnL>
                    <a:lnR w="28575">
                      <a:solidFill>
                        <a:srgbClr val="16745A"/>
                      </a:solidFill>
                      <a:prstDash val="solid"/>
                    </a:lnR>
                    <a:lnT w="28575">
                      <a:solidFill>
                        <a:srgbClr val="16745A"/>
                      </a:solidFill>
                      <a:prstDash val="solid"/>
                    </a:lnT>
                    <a:lnB w="28575">
                      <a:solidFill>
                        <a:srgbClr val="16745A"/>
                      </a:solidFill>
                      <a:prstDash val="solid"/>
                    </a:lnB>
                    <a:solidFill>
                      <a:srgbClr val="E7EEEB"/>
                    </a:solidFill>
                  </a:tcPr>
                </a:tc>
                <a:tc>
                  <a:txBody>
                    <a:bodyPr/>
                    <a:lstStyle/>
                    <a:p>
                      <a:pPr marL="6350" algn="l" fontAlgn="ctr">
                        <a:lnSpc>
                          <a:spcPct val="100000"/>
                        </a:lnSpc>
                        <a:spcBef>
                          <a:spcPts val="1045"/>
                        </a:spcBef>
                        <a:buNone/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Обществознание</a:t>
                      </a:r>
                    </a:p>
                  </a:txBody>
                  <a:tcPr marL="9525" marR="9525" marT="9525" marB="0" anchor="ctr">
                    <a:lnL w="28575">
                      <a:solidFill>
                        <a:srgbClr val="16745A"/>
                      </a:solidFill>
                      <a:prstDash val="solid"/>
                    </a:lnL>
                    <a:lnR w="28575" cap="flat" cmpd="sng" algn="ctr">
                      <a:solidFill>
                        <a:srgbClr val="1674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16745A"/>
                      </a:solidFill>
                      <a:prstDash val="solid"/>
                    </a:lnT>
                    <a:lnB w="28575">
                      <a:solidFill>
                        <a:srgbClr val="16745A"/>
                      </a:solidFill>
                      <a:prstDash val="solid"/>
                    </a:lnB>
                    <a:solidFill>
                      <a:srgbClr val="E7EEEB"/>
                    </a:solidFill>
                  </a:tcPr>
                </a:tc>
                <a:tc>
                  <a:txBody>
                    <a:bodyPr/>
                    <a:lstStyle/>
                    <a:p>
                      <a:pPr marL="6350" algn="ctr" fontAlgn="ctr">
                        <a:lnSpc>
                          <a:spcPct val="100000"/>
                        </a:lnSpc>
                        <a:spcBef>
                          <a:spcPts val="1045"/>
                        </a:spcBef>
                        <a:buNone/>
                      </a:pPr>
                      <a:r>
                        <a:rPr lang="ru-RU" sz="1800" b="1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2</a:t>
                      </a:r>
                    </a:p>
                  </a:txBody>
                  <a:tcPr marL="9525" marR="9525" marT="9525" marB="0" anchor="ctr">
                    <a:lnL w="28575">
                      <a:solidFill>
                        <a:srgbClr val="16745A"/>
                      </a:solidFill>
                      <a:prstDash val="solid"/>
                    </a:lnL>
                    <a:lnR w="28575" cap="flat" cmpd="sng" algn="ctr">
                      <a:solidFill>
                        <a:srgbClr val="1674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16745A"/>
                      </a:solidFill>
                      <a:prstDash val="solid"/>
                    </a:lnT>
                    <a:lnB w="28575">
                      <a:solidFill>
                        <a:srgbClr val="16745A"/>
                      </a:solidFill>
                      <a:prstDash val="solid"/>
                    </a:lnB>
                    <a:solidFill>
                      <a:srgbClr val="E7EEEB"/>
                    </a:solidFill>
                  </a:tcPr>
                </a:tc>
                <a:tc>
                  <a:txBody>
                    <a:bodyPr/>
                    <a:lstStyle/>
                    <a:p>
                      <a:pPr marL="6350" algn="ctr" fontAlgn="ctr">
                        <a:lnSpc>
                          <a:spcPct val="100000"/>
                        </a:lnSpc>
                        <a:spcBef>
                          <a:spcPts val="1045"/>
                        </a:spcBef>
                        <a:buNone/>
                      </a:pPr>
                      <a:r>
                        <a:rPr lang="ru-RU" sz="180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1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1674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rgbClr val="16745A"/>
                      </a:solidFill>
                      <a:prstDash val="solid"/>
                    </a:lnR>
                    <a:lnT w="28575">
                      <a:solidFill>
                        <a:srgbClr val="16745A"/>
                      </a:solidFill>
                      <a:prstDash val="solid"/>
                    </a:lnT>
                    <a:lnB w="28575">
                      <a:solidFill>
                        <a:srgbClr val="16745A"/>
                      </a:solidFill>
                      <a:prstDash val="solid"/>
                    </a:lnB>
                    <a:solidFill>
                      <a:srgbClr val="E7EE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003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0160" marB="0">
                    <a:lnL w="28575">
                      <a:solidFill>
                        <a:srgbClr val="16745A"/>
                      </a:solidFill>
                      <a:prstDash val="solid"/>
                    </a:lnL>
                    <a:lnR w="28575">
                      <a:solidFill>
                        <a:srgbClr val="16745A"/>
                      </a:solidFill>
                      <a:prstDash val="solid"/>
                    </a:lnR>
                    <a:lnT w="28575">
                      <a:solidFill>
                        <a:srgbClr val="16745A"/>
                      </a:solidFill>
                      <a:prstDash val="solid"/>
                    </a:lnT>
                    <a:lnB w="28575">
                      <a:solidFill>
                        <a:srgbClr val="16745A"/>
                      </a:solidFill>
                      <a:prstDash val="solid"/>
                    </a:lnB>
                    <a:solidFill>
                      <a:srgbClr val="E7EEEB"/>
                    </a:solidFill>
                  </a:tcPr>
                </a:tc>
                <a:tc>
                  <a:txBody>
                    <a:bodyPr/>
                    <a:lstStyle/>
                    <a:p>
                      <a:pPr marL="6350" algn="l" fontAlgn="ctr">
                        <a:lnSpc>
                          <a:spcPct val="100000"/>
                        </a:lnSpc>
                        <a:spcBef>
                          <a:spcPts val="1045"/>
                        </a:spcBef>
                        <a:buNone/>
                      </a:pPr>
                      <a:r>
                        <a:rPr lang="ru-RU" sz="180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География</a:t>
                      </a:r>
                    </a:p>
                  </a:txBody>
                  <a:tcPr marL="9525" marR="9525" marT="9525" marB="0" anchor="ctr">
                    <a:lnL w="28575">
                      <a:solidFill>
                        <a:srgbClr val="16745A"/>
                      </a:solidFill>
                      <a:prstDash val="solid"/>
                    </a:lnL>
                    <a:lnR w="28575" cap="flat" cmpd="sng" algn="ctr">
                      <a:solidFill>
                        <a:srgbClr val="1674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16745A"/>
                      </a:solidFill>
                      <a:prstDash val="solid"/>
                    </a:lnT>
                    <a:lnB w="28575">
                      <a:solidFill>
                        <a:srgbClr val="16745A"/>
                      </a:solidFill>
                      <a:prstDash val="solid"/>
                    </a:lnB>
                    <a:solidFill>
                      <a:srgbClr val="E7EEEB"/>
                    </a:solidFill>
                  </a:tcPr>
                </a:tc>
                <a:tc>
                  <a:txBody>
                    <a:bodyPr/>
                    <a:lstStyle/>
                    <a:p>
                      <a:pPr marL="6350" algn="ctr" fontAlgn="ctr">
                        <a:lnSpc>
                          <a:spcPct val="100000"/>
                        </a:lnSpc>
                        <a:spcBef>
                          <a:spcPts val="1045"/>
                        </a:spcBef>
                        <a:buNone/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1</a:t>
                      </a:r>
                    </a:p>
                  </a:txBody>
                  <a:tcPr marL="9525" marR="9525" marT="9525" marB="0" anchor="ctr">
                    <a:lnL w="28575">
                      <a:solidFill>
                        <a:srgbClr val="16745A"/>
                      </a:solidFill>
                      <a:prstDash val="solid"/>
                    </a:lnL>
                    <a:lnR w="28575" cap="flat" cmpd="sng" algn="ctr">
                      <a:solidFill>
                        <a:srgbClr val="1674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16745A"/>
                      </a:solidFill>
                      <a:prstDash val="solid"/>
                    </a:lnT>
                    <a:lnB w="28575">
                      <a:solidFill>
                        <a:srgbClr val="16745A"/>
                      </a:solidFill>
                      <a:prstDash val="solid"/>
                    </a:lnB>
                    <a:solidFill>
                      <a:srgbClr val="E7EEEB"/>
                    </a:solidFill>
                  </a:tcPr>
                </a:tc>
                <a:tc>
                  <a:txBody>
                    <a:bodyPr/>
                    <a:lstStyle/>
                    <a:p>
                      <a:pPr marL="6350" algn="ctr" fontAlgn="ctr">
                        <a:lnSpc>
                          <a:spcPct val="100000"/>
                        </a:lnSpc>
                        <a:spcBef>
                          <a:spcPts val="1045"/>
                        </a:spcBef>
                        <a:buNone/>
                      </a:pPr>
                      <a:r>
                        <a:rPr lang="ru-RU" sz="180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1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1674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rgbClr val="16745A"/>
                      </a:solidFill>
                      <a:prstDash val="solid"/>
                    </a:lnR>
                    <a:lnT w="28575">
                      <a:solidFill>
                        <a:srgbClr val="16745A"/>
                      </a:solidFill>
                      <a:prstDash val="solid"/>
                    </a:lnT>
                    <a:lnB w="28575">
                      <a:solidFill>
                        <a:srgbClr val="16745A"/>
                      </a:solidFill>
                      <a:prstDash val="solid"/>
                    </a:lnB>
                    <a:solidFill>
                      <a:srgbClr val="E7EE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80035">
                <a:tc row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185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6350">
                        <a:lnSpc>
                          <a:spcPct val="100000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Математика</a:t>
                      </a:r>
                      <a:r>
                        <a:rPr sz="18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1800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информатика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50495" marB="0">
                    <a:lnL w="28575">
                      <a:solidFill>
                        <a:srgbClr val="16745A"/>
                      </a:solidFill>
                      <a:prstDash val="solid"/>
                    </a:lnL>
                    <a:lnR w="28575" cap="flat" cmpd="sng" algn="ctr">
                      <a:solidFill>
                        <a:srgbClr val="1674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16745A"/>
                      </a:solidFill>
                      <a:prstDash val="solid"/>
                    </a:lnT>
                    <a:lnB w="28575">
                      <a:solidFill>
                        <a:srgbClr val="16745A"/>
                      </a:solidFill>
                      <a:prstDash val="solid"/>
                    </a:lnB>
                    <a:solidFill>
                      <a:srgbClr val="E7EEEB"/>
                    </a:solidFill>
                  </a:tcPr>
                </a:tc>
                <a:tc>
                  <a:txBody>
                    <a:bodyPr/>
                    <a:lstStyle/>
                    <a:p>
                      <a:pPr marL="6350" algn="l" fontAlgn="ctr">
                        <a:lnSpc>
                          <a:spcPct val="100000"/>
                        </a:lnSpc>
                        <a:spcBef>
                          <a:spcPts val="1045"/>
                        </a:spcBef>
                        <a:buNone/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Алгебра и начала математического анализа</a:t>
                      </a:r>
                    </a:p>
                  </a:txBody>
                  <a:tcPr marL="9525" marR="9525" marT="9525" marB="0" anchor="ctr">
                    <a:lnL w="28575">
                      <a:solidFill>
                        <a:srgbClr val="16745A"/>
                      </a:solidFill>
                      <a:prstDash val="solid"/>
                    </a:lnL>
                    <a:lnR w="28575" cap="flat" cmpd="sng" algn="ctr">
                      <a:solidFill>
                        <a:srgbClr val="1674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16745A"/>
                      </a:solidFill>
                      <a:prstDash val="solid"/>
                    </a:lnT>
                    <a:lnB w="28575">
                      <a:solidFill>
                        <a:srgbClr val="16745A"/>
                      </a:solidFill>
                      <a:prstDash val="solid"/>
                    </a:lnB>
                    <a:solidFill>
                      <a:srgbClr val="E7EEEB"/>
                    </a:solidFill>
                  </a:tcPr>
                </a:tc>
                <a:tc>
                  <a:txBody>
                    <a:bodyPr/>
                    <a:lstStyle/>
                    <a:p>
                      <a:pPr marL="6350" algn="ctr" fontAlgn="ctr">
                        <a:lnSpc>
                          <a:spcPct val="100000"/>
                        </a:lnSpc>
                        <a:spcBef>
                          <a:spcPts val="1045"/>
                        </a:spcBef>
                        <a:buNone/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2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9525" marR="9525" marT="9525" marB="0" anchor="ctr">
                    <a:lnL w="28575">
                      <a:solidFill>
                        <a:srgbClr val="16745A"/>
                      </a:solidFill>
                      <a:prstDash val="solid"/>
                    </a:lnL>
                    <a:lnR w="28575" cap="flat" cmpd="sng" algn="ctr">
                      <a:solidFill>
                        <a:srgbClr val="1674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16745A"/>
                      </a:solidFill>
                      <a:prstDash val="solid"/>
                    </a:lnT>
                    <a:lnB w="28575">
                      <a:solidFill>
                        <a:srgbClr val="16745A"/>
                      </a:solidFill>
                      <a:prstDash val="solid"/>
                    </a:lnB>
                    <a:solidFill>
                      <a:srgbClr val="E7EEEB"/>
                    </a:solidFill>
                  </a:tcPr>
                </a:tc>
                <a:tc>
                  <a:txBody>
                    <a:bodyPr/>
                    <a:lstStyle/>
                    <a:p>
                      <a:pPr marL="6350" algn="ctr" fontAlgn="ctr">
                        <a:lnSpc>
                          <a:spcPct val="100000"/>
                        </a:lnSpc>
                        <a:spcBef>
                          <a:spcPts val="1045"/>
                        </a:spcBef>
                        <a:buNone/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3</a:t>
                      </a:r>
                      <a:endParaRPr lang="ru-RU" sz="18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1674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rgbClr val="16745A"/>
                      </a:solidFill>
                      <a:prstDash val="solid"/>
                    </a:lnR>
                    <a:lnT w="28575">
                      <a:solidFill>
                        <a:srgbClr val="16745A"/>
                      </a:solidFill>
                      <a:prstDash val="solid"/>
                    </a:lnT>
                    <a:lnB w="28575">
                      <a:solidFill>
                        <a:srgbClr val="16745A"/>
                      </a:solidFill>
                      <a:prstDash val="solid"/>
                    </a:lnB>
                    <a:solidFill>
                      <a:srgbClr val="E7EE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8003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50495" marB="0">
                    <a:lnL w="28575">
                      <a:solidFill>
                        <a:srgbClr val="16745A"/>
                      </a:solidFill>
                      <a:prstDash val="solid"/>
                    </a:lnL>
                    <a:lnR w="28575">
                      <a:solidFill>
                        <a:srgbClr val="16745A"/>
                      </a:solidFill>
                      <a:prstDash val="solid"/>
                    </a:lnR>
                    <a:lnT w="28575">
                      <a:solidFill>
                        <a:srgbClr val="16745A"/>
                      </a:solidFill>
                      <a:prstDash val="solid"/>
                    </a:lnT>
                    <a:lnB w="28575">
                      <a:solidFill>
                        <a:srgbClr val="16745A"/>
                      </a:solidFill>
                      <a:prstDash val="solid"/>
                    </a:lnB>
                    <a:solidFill>
                      <a:srgbClr val="E7EEEB"/>
                    </a:solidFill>
                  </a:tcPr>
                </a:tc>
                <a:tc>
                  <a:txBody>
                    <a:bodyPr/>
                    <a:lstStyle/>
                    <a:p>
                      <a:pPr marL="6350" algn="l" fontAlgn="ctr">
                        <a:lnSpc>
                          <a:spcPct val="100000"/>
                        </a:lnSpc>
                        <a:spcBef>
                          <a:spcPts val="1045"/>
                        </a:spcBef>
                        <a:buNone/>
                      </a:pPr>
                      <a:r>
                        <a:rPr lang="ru-RU" sz="180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Геометрия</a:t>
                      </a:r>
                    </a:p>
                  </a:txBody>
                  <a:tcPr marL="9525" marR="9525" marT="9525" marB="0" anchor="ctr">
                    <a:lnL w="28575">
                      <a:solidFill>
                        <a:srgbClr val="16745A"/>
                      </a:solidFill>
                      <a:prstDash val="solid"/>
                    </a:lnL>
                    <a:lnR w="28575" cap="flat" cmpd="sng" algn="ctr">
                      <a:solidFill>
                        <a:srgbClr val="1674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16745A"/>
                      </a:solidFill>
                      <a:prstDash val="solid"/>
                    </a:lnT>
                    <a:lnB w="28575">
                      <a:solidFill>
                        <a:srgbClr val="16745A"/>
                      </a:solidFill>
                      <a:prstDash val="solid"/>
                    </a:lnB>
                    <a:solidFill>
                      <a:srgbClr val="E7EEEB"/>
                    </a:solidFill>
                  </a:tcPr>
                </a:tc>
                <a:tc>
                  <a:txBody>
                    <a:bodyPr/>
                    <a:lstStyle/>
                    <a:p>
                      <a:pPr marL="6350" algn="ctr" fontAlgn="ctr">
                        <a:lnSpc>
                          <a:spcPct val="100000"/>
                        </a:lnSpc>
                        <a:spcBef>
                          <a:spcPts val="1045"/>
                        </a:spcBef>
                        <a:buNone/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2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9525" marR="9525" marT="9525" marB="0" anchor="ctr">
                    <a:lnL w="28575">
                      <a:solidFill>
                        <a:srgbClr val="16745A"/>
                      </a:solidFill>
                      <a:prstDash val="solid"/>
                    </a:lnL>
                    <a:lnR w="28575" cap="flat" cmpd="sng" algn="ctr">
                      <a:solidFill>
                        <a:srgbClr val="1674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16745A"/>
                      </a:solidFill>
                      <a:prstDash val="solid"/>
                    </a:lnT>
                    <a:lnB w="28575">
                      <a:solidFill>
                        <a:srgbClr val="16745A"/>
                      </a:solidFill>
                      <a:prstDash val="solid"/>
                    </a:lnB>
                    <a:solidFill>
                      <a:srgbClr val="E7EEEB"/>
                    </a:solidFill>
                  </a:tcPr>
                </a:tc>
                <a:tc>
                  <a:txBody>
                    <a:bodyPr/>
                    <a:lstStyle/>
                    <a:p>
                      <a:pPr marL="6350" algn="ctr" fontAlgn="ctr">
                        <a:lnSpc>
                          <a:spcPct val="100000"/>
                        </a:lnSpc>
                        <a:spcBef>
                          <a:spcPts val="1045"/>
                        </a:spcBef>
                        <a:buNone/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1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1674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rgbClr val="16745A"/>
                      </a:solidFill>
                      <a:prstDash val="solid"/>
                    </a:lnR>
                    <a:lnT w="28575">
                      <a:solidFill>
                        <a:srgbClr val="16745A"/>
                      </a:solidFill>
                      <a:prstDash val="solid"/>
                    </a:lnT>
                    <a:lnB w="28575">
                      <a:solidFill>
                        <a:srgbClr val="16745A"/>
                      </a:solidFill>
                      <a:prstDash val="solid"/>
                    </a:lnB>
                    <a:solidFill>
                      <a:srgbClr val="E7EE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8003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50495" marB="0">
                    <a:lnL w="28575">
                      <a:solidFill>
                        <a:srgbClr val="16745A"/>
                      </a:solidFill>
                      <a:prstDash val="solid"/>
                    </a:lnL>
                    <a:lnR w="28575">
                      <a:solidFill>
                        <a:srgbClr val="16745A"/>
                      </a:solidFill>
                      <a:prstDash val="solid"/>
                    </a:lnR>
                    <a:lnT w="28575">
                      <a:solidFill>
                        <a:srgbClr val="16745A"/>
                      </a:solidFill>
                      <a:prstDash val="solid"/>
                    </a:lnT>
                    <a:lnB w="28575">
                      <a:solidFill>
                        <a:srgbClr val="16745A"/>
                      </a:solidFill>
                      <a:prstDash val="solid"/>
                    </a:lnB>
                    <a:solidFill>
                      <a:srgbClr val="E7EEEB"/>
                    </a:solidFill>
                  </a:tcPr>
                </a:tc>
                <a:tc>
                  <a:txBody>
                    <a:bodyPr/>
                    <a:lstStyle/>
                    <a:p>
                      <a:pPr marL="6350" algn="l" fontAlgn="ctr">
                        <a:lnSpc>
                          <a:spcPct val="100000"/>
                        </a:lnSpc>
                        <a:spcBef>
                          <a:spcPts val="1045"/>
                        </a:spcBef>
                        <a:buNone/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Вероятность и статистика</a:t>
                      </a:r>
                    </a:p>
                  </a:txBody>
                  <a:tcPr marL="9525" marR="9525" marT="9525" marB="0" anchor="ctr">
                    <a:lnL w="28575">
                      <a:solidFill>
                        <a:srgbClr val="16745A"/>
                      </a:solidFill>
                      <a:prstDash val="solid"/>
                    </a:lnL>
                    <a:lnR w="28575" cap="flat" cmpd="sng" algn="ctr">
                      <a:solidFill>
                        <a:srgbClr val="1674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16745A"/>
                      </a:solidFill>
                      <a:prstDash val="solid"/>
                    </a:lnT>
                    <a:lnB w="28575">
                      <a:solidFill>
                        <a:srgbClr val="16745A"/>
                      </a:solidFill>
                      <a:prstDash val="solid"/>
                    </a:lnB>
                    <a:solidFill>
                      <a:srgbClr val="E7EEEB"/>
                    </a:solidFill>
                  </a:tcPr>
                </a:tc>
                <a:tc>
                  <a:txBody>
                    <a:bodyPr/>
                    <a:lstStyle/>
                    <a:p>
                      <a:pPr marL="6350" algn="ctr" fontAlgn="ctr">
                        <a:lnSpc>
                          <a:spcPct val="100000"/>
                        </a:lnSpc>
                        <a:spcBef>
                          <a:spcPts val="1045"/>
                        </a:spcBef>
                        <a:buNone/>
                      </a:pPr>
                      <a:r>
                        <a:rPr lang="ru-RU" sz="1800" b="1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1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9525" marR="9525" marT="9525" marB="0" anchor="ctr">
                    <a:lnL w="28575">
                      <a:solidFill>
                        <a:srgbClr val="16745A"/>
                      </a:solidFill>
                      <a:prstDash val="solid"/>
                    </a:lnL>
                    <a:lnR w="28575" cap="flat" cmpd="sng" algn="ctr">
                      <a:solidFill>
                        <a:srgbClr val="1674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16745A"/>
                      </a:solidFill>
                      <a:prstDash val="solid"/>
                    </a:lnT>
                    <a:lnB w="28575">
                      <a:solidFill>
                        <a:srgbClr val="16745A"/>
                      </a:solidFill>
                      <a:prstDash val="solid"/>
                    </a:lnB>
                    <a:solidFill>
                      <a:srgbClr val="E7EEEB"/>
                    </a:solidFill>
                  </a:tcPr>
                </a:tc>
                <a:tc>
                  <a:txBody>
                    <a:bodyPr/>
                    <a:lstStyle/>
                    <a:p>
                      <a:pPr marL="6350" algn="ctr" fontAlgn="ctr">
                        <a:lnSpc>
                          <a:spcPct val="100000"/>
                        </a:lnSpc>
                        <a:spcBef>
                          <a:spcPts val="1045"/>
                        </a:spcBef>
                        <a:buNone/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1</a:t>
                      </a:r>
                      <a:endParaRPr lang="ru-RU" sz="18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1674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rgbClr val="16745A"/>
                      </a:solidFill>
                      <a:prstDash val="solid"/>
                    </a:lnR>
                    <a:lnT w="28575">
                      <a:solidFill>
                        <a:srgbClr val="16745A"/>
                      </a:solidFill>
                      <a:prstDash val="solid"/>
                    </a:lnT>
                    <a:lnB w="28575">
                      <a:solidFill>
                        <a:srgbClr val="16745A"/>
                      </a:solidFill>
                      <a:prstDash val="solid"/>
                    </a:lnB>
                    <a:solidFill>
                      <a:srgbClr val="E7EE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8003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50495" marB="0">
                    <a:lnL w="28575">
                      <a:solidFill>
                        <a:srgbClr val="16745A"/>
                      </a:solidFill>
                      <a:prstDash val="solid"/>
                    </a:lnL>
                    <a:lnR w="28575">
                      <a:solidFill>
                        <a:srgbClr val="16745A"/>
                      </a:solidFill>
                      <a:prstDash val="solid"/>
                    </a:lnR>
                    <a:lnT w="28575">
                      <a:solidFill>
                        <a:srgbClr val="16745A"/>
                      </a:solidFill>
                      <a:prstDash val="solid"/>
                    </a:lnT>
                    <a:lnB w="28575">
                      <a:solidFill>
                        <a:srgbClr val="16745A"/>
                      </a:solidFill>
                      <a:prstDash val="solid"/>
                    </a:lnB>
                    <a:solidFill>
                      <a:srgbClr val="E7EEEB"/>
                    </a:solidFill>
                  </a:tcPr>
                </a:tc>
                <a:tc>
                  <a:txBody>
                    <a:bodyPr/>
                    <a:lstStyle/>
                    <a:p>
                      <a:pPr marL="6350" algn="l" fontAlgn="ctr">
                        <a:lnSpc>
                          <a:spcPct val="100000"/>
                        </a:lnSpc>
                        <a:spcBef>
                          <a:spcPts val="1045"/>
                        </a:spcBef>
                        <a:buNone/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Информатика</a:t>
                      </a:r>
                    </a:p>
                  </a:txBody>
                  <a:tcPr marL="9525" marR="9525" marT="9525" marB="0" anchor="ctr">
                    <a:lnL w="28575">
                      <a:solidFill>
                        <a:srgbClr val="16745A"/>
                      </a:solidFill>
                      <a:prstDash val="solid"/>
                    </a:lnL>
                    <a:lnR w="28575" cap="flat" cmpd="sng" algn="ctr">
                      <a:solidFill>
                        <a:srgbClr val="1674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16745A"/>
                      </a:solidFill>
                      <a:prstDash val="solid"/>
                    </a:lnT>
                    <a:lnB w="28575">
                      <a:solidFill>
                        <a:srgbClr val="16745A"/>
                      </a:solidFill>
                      <a:prstDash val="solid"/>
                    </a:lnB>
                    <a:solidFill>
                      <a:srgbClr val="E7EEEB"/>
                    </a:solidFill>
                  </a:tcPr>
                </a:tc>
                <a:tc>
                  <a:txBody>
                    <a:bodyPr/>
                    <a:lstStyle/>
                    <a:p>
                      <a:pPr marL="6350" algn="ctr" fontAlgn="ctr">
                        <a:lnSpc>
                          <a:spcPct val="100000"/>
                        </a:lnSpc>
                        <a:spcBef>
                          <a:spcPts val="1045"/>
                        </a:spcBef>
                        <a:buNone/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1</a:t>
                      </a:r>
                      <a:endParaRPr lang="ru-RU" sz="1800" b="1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9525" marR="9525" marT="9525" marB="0" anchor="ctr">
                    <a:lnL w="28575">
                      <a:solidFill>
                        <a:srgbClr val="16745A"/>
                      </a:solidFill>
                      <a:prstDash val="solid"/>
                    </a:lnL>
                    <a:lnR w="28575" cap="flat" cmpd="sng" algn="ctr">
                      <a:solidFill>
                        <a:srgbClr val="1674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16745A"/>
                      </a:solidFill>
                      <a:prstDash val="solid"/>
                    </a:lnT>
                    <a:lnB w="28575">
                      <a:solidFill>
                        <a:srgbClr val="16745A"/>
                      </a:solidFill>
                      <a:prstDash val="solid"/>
                    </a:lnB>
                    <a:solidFill>
                      <a:srgbClr val="E7EEEB"/>
                    </a:solidFill>
                  </a:tcPr>
                </a:tc>
                <a:tc>
                  <a:txBody>
                    <a:bodyPr/>
                    <a:lstStyle/>
                    <a:p>
                      <a:pPr marL="6350" algn="ctr" fontAlgn="ctr">
                        <a:lnSpc>
                          <a:spcPct val="100000"/>
                        </a:lnSpc>
                        <a:spcBef>
                          <a:spcPts val="1045"/>
                        </a:spcBef>
                        <a:buNone/>
                      </a:pPr>
                      <a:r>
                        <a:rPr lang="ru-RU" sz="180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1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1674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rgbClr val="16745A"/>
                      </a:solidFill>
                      <a:prstDash val="solid"/>
                    </a:lnR>
                    <a:lnT w="28575">
                      <a:solidFill>
                        <a:srgbClr val="16745A"/>
                      </a:solidFill>
                      <a:prstDash val="solid"/>
                    </a:lnT>
                    <a:lnB w="28575">
                      <a:solidFill>
                        <a:srgbClr val="16745A"/>
                      </a:solidFill>
                      <a:prstDash val="solid"/>
                    </a:lnB>
                    <a:solidFill>
                      <a:srgbClr val="E7EE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280035"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85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6350">
                        <a:lnSpc>
                          <a:spcPct val="100000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Естественные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науки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0795" marB="0">
                    <a:lnL w="28575">
                      <a:solidFill>
                        <a:srgbClr val="16745A"/>
                      </a:solidFill>
                      <a:prstDash val="solid"/>
                    </a:lnL>
                    <a:lnR w="28575" cap="flat" cmpd="sng" algn="ctr">
                      <a:solidFill>
                        <a:srgbClr val="1674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16745A"/>
                      </a:solidFill>
                      <a:prstDash val="solid"/>
                    </a:lnT>
                    <a:lnB w="28575">
                      <a:solidFill>
                        <a:srgbClr val="16745A"/>
                      </a:solidFill>
                      <a:prstDash val="solid"/>
                    </a:lnB>
                    <a:solidFill>
                      <a:srgbClr val="E7EEEB"/>
                    </a:solidFill>
                  </a:tcPr>
                </a:tc>
                <a:tc>
                  <a:txBody>
                    <a:bodyPr/>
                    <a:lstStyle/>
                    <a:p>
                      <a:pPr marL="6350" algn="l" fontAlgn="ctr">
                        <a:lnSpc>
                          <a:spcPct val="100000"/>
                        </a:lnSpc>
                        <a:spcBef>
                          <a:spcPts val="1045"/>
                        </a:spcBef>
                        <a:buNone/>
                      </a:pPr>
                      <a:r>
                        <a:rPr lang="ru-RU" sz="180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Химия</a:t>
                      </a:r>
                    </a:p>
                  </a:txBody>
                  <a:tcPr marL="9525" marR="9525" marT="9525" marB="0" anchor="ctr">
                    <a:lnL w="28575">
                      <a:solidFill>
                        <a:srgbClr val="16745A"/>
                      </a:solidFill>
                      <a:prstDash val="solid"/>
                    </a:lnL>
                    <a:lnR w="28575" cap="flat" cmpd="sng" algn="ctr">
                      <a:solidFill>
                        <a:srgbClr val="1674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16745A"/>
                      </a:solidFill>
                      <a:prstDash val="solid"/>
                    </a:lnT>
                    <a:lnB w="28575">
                      <a:solidFill>
                        <a:srgbClr val="16745A"/>
                      </a:solidFill>
                      <a:prstDash val="solid"/>
                    </a:lnB>
                    <a:solidFill>
                      <a:srgbClr val="E7EEEB"/>
                    </a:solidFill>
                  </a:tcPr>
                </a:tc>
                <a:tc>
                  <a:txBody>
                    <a:bodyPr/>
                    <a:lstStyle/>
                    <a:p>
                      <a:pPr marL="6350" algn="ctr" fontAlgn="ctr">
                        <a:lnSpc>
                          <a:spcPct val="100000"/>
                        </a:lnSpc>
                        <a:spcBef>
                          <a:spcPts val="1045"/>
                        </a:spcBef>
                        <a:buNone/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4</a:t>
                      </a:r>
                    </a:p>
                  </a:txBody>
                  <a:tcPr marL="9525" marR="9525" marT="9525" marB="0" anchor="ctr">
                    <a:lnL w="28575">
                      <a:solidFill>
                        <a:srgbClr val="16745A"/>
                      </a:solidFill>
                      <a:prstDash val="solid"/>
                    </a:lnL>
                    <a:lnR w="28575" cap="flat" cmpd="sng" algn="ctr">
                      <a:solidFill>
                        <a:srgbClr val="1674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16745A"/>
                      </a:solidFill>
                      <a:prstDash val="solid"/>
                    </a:lnT>
                    <a:lnB w="28575">
                      <a:solidFill>
                        <a:srgbClr val="16745A"/>
                      </a:solidFill>
                      <a:prstDash val="solid"/>
                    </a:lnB>
                    <a:solidFill>
                      <a:srgbClr val="E7EEEB"/>
                    </a:solidFill>
                  </a:tcPr>
                </a:tc>
                <a:tc>
                  <a:txBody>
                    <a:bodyPr/>
                    <a:lstStyle/>
                    <a:p>
                      <a:pPr marL="6350" algn="ctr" fontAlgn="ctr">
                        <a:lnSpc>
                          <a:spcPct val="100000"/>
                        </a:lnSpc>
                        <a:spcBef>
                          <a:spcPts val="1045"/>
                        </a:spcBef>
                        <a:buNone/>
                      </a:pPr>
                      <a:r>
                        <a:rPr lang="ru-RU" sz="180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4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1674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rgbClr val="16745A"/>
                      </a:solidFill>
                      <a:prstDash val="solid"/>
                    </a:lnR>
                    <a:lnT w="28575">
                      <a:solidFill>
                        <a:srgbClr val="16745A"/>
                      </a:solidFill>
                      <a:prstDash val="solid"/>
                    </a:lnT>
                    <a:lnB w="28575">
                      <a:solidFill>
                        <a:srgbClr val="16745A"/>
                      </a:solidFill>
                      <a:prstDash val="solid"/>
                    </a:lnB>
                    <a:solidFill>
                      <a:srgbClr val="E7EE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8003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0795" marB="0">
                    <a:lnL w="28575">
                      <a:solidFill>
                        <a:srgbClr val="16745A"/>
                      </a:solidFill>
                      <a:prstDash val="solid"/>
                    </a:lnL>
                    <a:lnR w="28575">
                      <a:solidFill>
                        <a:srgbClr val="16745A"/>
                      </a:solidFill>
                      <a:prstDash val="solid"/>
                    </a:lnR>
                    <a:lnT w="28575">
                      <a:solidFill>
                        <a:srgbClr val="16745A"/>
                      </a:solidFill>
                      <a:prstDash val="solid"/>
                    </a:lnT>
                    <a:lnB w="28575">
                      <a:solidFill>
                        <a:srgbClr val="16745A"/>
                      </a:solidFill>
                      <a:prstDash val="solid"/>
                    </a:lnB>
                    <a:solidFill>
                      <a:srgbClr val="E7EEEB"/>
                    </a:solidFill>
                  </a:tcPr>
                </a:tc>
                <a:tc>
                  <a:txBody>
                    <a:bodyPr/>
                    <a:lstStyle/>
                    <a:p>
                      <a:pPr marL="6350" algn="l" fontAlgn="ctr">
                        <a:lnSpc>
                          <a:spcPct val="100000"/>
                        </a:lnSpc>
                        <a:spcBef>
                          <a:spcPts val="1045"/>
                        </a:spcBef>
                        <a:buNone/>
                      </a:pPr>
                      <a:r>
                        <a:rPr lang="ru-RU" sz="180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Физика</a:t>
                      </a:r>
                    </a:p>
                  </a:txBody>
                  <a:tcPr marL="9525" marR="9525" marT="9525" marB="0" anchor="ctr">
                    <a:lnL w="28575">
                      <a:solidFill>
                        <a:srgbClr val="16745A"/>
                      </a:solidFill>
                      <a:prstDash val="solid"/>
                    </a:lnL>
                    <a:lnR w="28575" cap="flat" cmpd="sng" algn="ctr">
                      <a:solidFill>
                        <a:srgbClr val="1674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16745A"/>
                      </a:solidFill>
                      <a:prstDash val="solid"/>
                    </a:lnT>
                    <a:lnB w="28575">
                      <a:solidFill>
                        <a:srgbClr val="16745A"/>
                      </a:solidFill>
                      <a:prstDash val="solid"/>
                    </a:lnB>
                    <a:solidFill>
                      <a:srgbClr val="E7EEEB"/>
                    </a:solidFill>
                  </a:tcPr>
                </a:tc>
                <a:tc>
                  <a:txBody>
                    <a:bodyPr/>
                    <a:lstStyle/>
                    <a:p>
                      <a:pPr marL="6350" algn="ctr" fontAlgn="ctr">
                        <a:lnSpc>
                          <a:spcPct val="100000"/>
                        </a:lnSpc>
                        <a:spcBef>
                          <a:spcPts val="1045"/>
                        </a:spcBef>
                        <a:buNone/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2</a:t>
                      </a:r>
                    </a:p>
                  </a:txBody>
                  <a:tcPr marL="9525" marR="9525" marT="9525" marB="0" anchor="ctr">
                    <a:lnL w="28575">
                      <a:solidFill>
                        <a:srgbClr val="16745A"/>
                      </a:solidFill>
                      <a:prstDash val="solid"/>
                    </a:lnL>
                    <a:lnR w="28575" cap="flat" cmpd="sng" algn="ctr">
                      <a:solidFill>
                        <a:srgbClr val="1674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16745A"/>
                      </a:solidFill>
                      <a:prstDash val="solid"/>
                    </a:lnT>
                    <a:lnB w="28575">
                      <a:solidFill>
                        <a:srgbClr val="16745A"/>
                      </a:solidFill>
                      <a:prstDash val="solid"/>
                    </a:lnB>
                    <a:solidFill>
                      <a:srgbClr val="E7EEEB"/>
                    </a:solidFill>
                  </a:tcPr>
                </a:tc>
                <a:tc>
                  <a:txBody>
                    <a:bodyPr/>
                    <a:lstStyle/>
                    <a:p>
                      <a:pPr marL="6350" algn="ctr" fontAlgn="ctr">
                        <a:lnSpc>
                          <a:spcPct val="100000"/>
                        </a:lnSpc>
                        <a:spcBef>
                          <a:spcPts val="1045"/>
                        </a:spcBef>
                        <a:buNone/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2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1674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rgbClr val="16745A"/>
                      </a:solidFill>
                      <a:prstDash val="solid"/>
                    </a:lnR>
                    <a:lnT w="28575">
                      <a:solidFill>
                        <a:srgbClr val="16745A"/>
                      </a:solidFill>
                      <a:prstDash val="solid"/>
                    </a:lnT>
                    <a:lnB w="28575">
                      <a:solidFill>
                        <a:srgbClr val="16745A"/>
                      </a:solidFill>
                      <a:prstDash val="solid"/>
                    </a:lnB>
                    <a:solidFill>
                      <a:srgbClr val="E7EE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8003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0795" marB="0">
                    <a:lnL w="28575">
                      <a:solidFill>
                        <a:srgbClr val="16745A"/>
                      </a:solidFill>
                      <a:prstDash val="solid"/>
                    </a:lnL>
                    <a:lnR w="28575">
                      <a:solidFill>
                        <a:srgbClr val="16745A"/>
                      </a:solidFill>
                      <a:prstDash val="solid"/>
                    </a:lnR>
                    <a:lnT w="28575">
                      <a:solidFill>
                        <a:srgbClr val="16745A"/>
                      </a:solidFill>
                      <a:prstDash val="solid"/>
                    </a:lnT>
                    <a:lnB w="28575">
                      <a:solidFill>
                        <a:srgbClr val="16745A"/>
                      </a:solidFill>
                      <a:prstDash val="solid"/>
                    </a:lnB>
                    <a:solidFill>
                      <a:srgbClr val="E7EEEB"/>
                    </a:solidFill>
                  </a:tcPr>
                </a:tc>
                <a:tc>
                  <a:txBody>
                    <a:bodyPr/>
                    <a:lstStyle/>
                    <a:p>
                      <a:pPr marL="6350" algn="l" fontAlgn="ctr">
                        <a:lnSpc>
                          <a:spcPct val="100000"/>
                        </a:lnSpc>
                        <a:spcBef>
                          <a:spcPts val="1045"/>
                        </a:spcBef>
                        <a:buNone/>
                      </a:pPr>
                      <a:r>
                        <a:rPr lang="ru-RU" sz="180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Биология</a:t>
                      </a:r>
                    </a:p>
                  </a:txBody>
                  <a:tcPr marL="9525" marR="9525" marT="9525" marB="0" anchor="ctr">
                    <a:lnL w="28575">
                      <a:solidFill>
                        <a:srgbClr val="16745A"/>
                      </a:solidFill>
                      <a:prstDash val="solid"/>
                    </a:lnL>
                    <a:lnR w="28575" cap="flat" cmpd="sng" algn="ctr">
                      <a:solidFill>
                        <a:srgbClr val="1674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16745A"/>
                      </a:solidFill>
                      <a:prstDash val="solid"/>
                    </a:lnT>
                    <a:lnB w="28575">
                      <a:solidFill>
                        <a:srgbClr val="16745A"/>
                      </a:solidFill>
                      <a:prstDash val="solid"/>
                    </a:lnB>
                    <a:solidFill>
                      <a:srgbClr val="E7EEEB"/>
                    </a:solidFill>
                  </a:tcPr>
                </a:tc>
                <a:tc>
                  <a:txBody>
                    <a:bodyPr/>
                    <a:lstStyle/>
                    <a:p>
                      <a:pPr marL="6350" algn="ctr" fontAlgn="ctr">
                        <a:lnSpc>
                          <a:spcPct val="100000"/>
                        </a:lnSpc>
                        <a:spcBef>
                          <a:spcPts val="1045"/>
                        </a:spcBef>
                        <a:buNone/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4</a:t>
                      </a:r>
                    </a:p>
                  </a:txBody>
                  <a:tcPr marL="9525" marR="9525" marT="9525" marB="0" anchor="ctr">
                    <a:lnL w="28575">
                      <a:solidFill>
                        <a:srgbClr val="16745A"/>
                      </a:solidFill>
                      <a:prstDash val="solid"/>
                    </a:lnL>
                    <a:lnR w="28575" cap="flat" cmpd="sng" algn="ctr">
                      <a:solidFill>
                        <a:srgbClr val="1674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16745A"/>
                      </a:solidFill>
                      <a:prstDash val="solid"/>
                    </a:lnT>
                    <a:lnB w="28575">
                      <a:solidFill>
                        <a:srgbClr val="16745A"/>
                      </a:solidFill>
                      <a:prstDash val="solid"/>
                    </a:lnB>
                    <a:solidFill>
                      <a:srgbClr val="E7EEEB"/>
                    </a:solidFill>
                  </a:tcPr>
                </a:tc>
                <a:tc>
                  <a:txBody>
                    <a:bodyPr/>
                    <a:lstStyle/>
                    <a:p>
                      <a:pPr marL="6350" algn="ctr" fontAlgn="ctr">
                        <a:lnSpc>
                          <a:spcPct val="100000"/>
                        </a:lnSpc>
                        <a:spcBef>
                          <a:spcPts val="1045"/>
                        </a:spcBef>
                        <a:buNone/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4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1674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rgbClr val="16745A"/>
                      </a:solidFill>
                      <a:prstDash val="solid"/>
                    </a:lnR>
                    <a:lnT w="28575">
                      <a:solidFill>
                        <a:srgbClr val="16745A"/>
                      </a:solidFill>
                      <a:prstDash val="solid"/>
                    </a:lnT>
                    <a:lnB w="28575">
                      <a:solidFill>
                        <a:srgbClr val="16745A"/>
                      </a:solidFill>
                      <a:prstDash val="solid"/>
                    </a:lnB>
                    <a:solidFill>
                      <a:srgbClr val="E7EE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554355">
                <a:tc>
                  <a:txBody>
                    <a:bodyPr/>
                    <a:lstStyle/>
                    <a:p>
                      <a:pPr marL="6350" marR="508634">
                        <a:lnSpc>
                          <a:spcPts val="2160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Основы</a:t>
                      </a:r>
                      <a:r>
                        <a:rPr sz="1800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безопасности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50" dirty="0">
                          <a:latin typeface="Calibri"/>
                          <a:cs typeface="Calibri"/>
                        </a:rPr>
                        <a:t>и </a:t>
                      </a:r>
                      <a:r>
                        <a:rPr sz="1800" dirty="0">
                          <a:latin typeface="Calibri"/>
                          <a:cs typeface="Calibri"/>
                        </a:rPr>
                        <a:t>защиты</a:t>
                      </a:r>
                      <a:r>
                        <a:rPr sz="18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Родины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8575">
                      <a:solidFill>
                        <a:srgbClr val="16745A"/>
                      </a:solidFill>
                      <a:prstDash val="solid"/>
                    </a:lnL>
                    <a:lnR w="28575" cap="flat" cmpd="sng" algn="ctr">
                      <a:solidFill>
                        <a:srgbClr val="1674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16745A"/>
                      </a:solidFill>
                      <a:prstDash val="solid"/>
                    </a:lnT>
                    <a:lnB w="28575">
                      <a:solidFill>
                        <a:srgbClr val="16745A"/>
                      </a:solidFill>
                      <a:prstDash val="solid"/>
                    </a:lnB>
                    <a:solidFill>
                      <a:srgbClr val="E7EEEB"/>
                    </a:solidFill>
                  </a:tcPr>
                </a:tc>
                <a:tc>
                  <a:txBody>
                    <a:bodyPr/>
                    <a:lstStyle/>
                    <a:p>
                      <a:pPr marL="6350" algn="l" fontAlgn="ctr">
                        <a:lnSpc>
                          <a:spcPct val="100000"/>
                        </a:lnSpc>
                        <a:spcBef>
                          <a:spcPts val="1045"/>
                        </a:spcBef>
                        <a:buNone/>
                      </a:pPr>
                      <a:r>
                        <a:rPr lang="ru-RU" sz="180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Основы безопасности и защиты Родины</a:t>
                      </a:r>
                    </a:p>
                  </a:txBody>
                  <a:tcPr marL="9525" marR="9525" marT="9525" marB="0" anchor="ctr">
                    <a:lnL w="28575">
                      <a:solidFill>
                        <a:srgbClr val="16745A"/>
                      </a:solidFill>
                      <a:prstDash val="solid"/>
                    </a:lnL>
                    <a:lnR w="28575" cap="flat" cmpd="sng" algn="ctr">
                      <a:solidFill>
                        <a:srgbClr val="1674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16745A"/>
                      </a:solidFill>
                      <a:prstDash val="solid"/>
                    </a:lnT>
                    <a:lnB w="28575">
                      <a:solidFill>
                        <a:srgbClr val="16745A"/>
                      </a:solidFill>
                      <a:prstDash val="solid"/>
                    </a:lnB>
                    <a:solidFill>
                      <a:srgbClr val="E7EEEB"/>
                    </a:solidFill>
                  </a:tcPr>
                </a:tc>
                <a:tc>
                  <a:txBody>
                    <a:bodyPr/>
                    <a:lstStyle/>
                    <a:p>
                      <a:pPr marL="6350" algn="ctr" fontAlgn="ctr">
                        <a:lnSpc>
                          <a:spcPct val="100000"/>
                        </a:lnSpc>
                        <a:spcBef>
                          <a:spcPts val="1045"/>
                        </a:spcBef>
                        <a:buNone/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1</a:t>
                      </a:r>
                    </a:p>
                  </a:txBody>
                  <a:tcPr marL="9525" marR="9525" marT="9525" marB="0" anchor="ctr">
                    <a:lnL w="28575">
                      <a:solidFill>
                        <a:srgbClr val="16745A"/>
                      </a:solidFill>
                      <a:prstDash val="solid"/>
                    </a:lnL>
                    <a:lnR w="28575" cap="flat" cmpd="sng" algn="ctr">
                      <a:solidFill>
                        <a:srgbClr val="1674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16745A"/>
                      </a:solidFill>
                      <a:prstDash val="solid"/>
                    </a:lnT>
                    <a:lnB w="28575">
                      <a:solidFill>
                        <a:srgbClr val="16745A"/>
                      </a:solidFill>
                      <a:prstDash val="solid"/>
                    </a:lnB>
                    <a:solidFill>
                      <a:srgbClr val="E7EEEB"/>
                    </a:solidFill>
                  </a:tcPr>
                </a:tc>
                <a:tc>
                  <a:txBody>
                    <a:bodyPr/>
                    <a:lstStyle/>
                    <a:p>
                      <a:pPr marL="6350" algn="ctr" fontAlgn="ctr">
                        <a:lnSpc>
                          <a:spcPct val="100000"/>
                        </a:lnSpc>
                        <a:spcBef>
                          <a:spcPts val="1045"/>
                        </a:spcBef>
                        <a:buNone/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1</a:t>
                      </a: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1674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rgbClr val="16745A"/>
                      </a:solidFill>
                      <a:prstDash val="solid"/>
                    </a:lnR>
                    <a:lnT w="28575">
                      <a:solidFill>
                        <a:srgbClr val="16745A"/>
                      </a:solidFill>
                      <a:prstDash val="solid"/>
                    </a:lnT>
                    <a:lnB w="28575">
                      <a:solidFill>
                        <a:srgbClr val="16745A"/>
                      </a:solidFill>
                      <a:prstDash val="solid"/>
                    </a:lnB>
                    <a:solidFill>
                      <a:srgbClr val="E7EE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80035">
                <a:tc>
                  <a:txBody>
                    <a:bodyPr/>
                    <a:lstStyle/>
                    <a:p>
                      <a:pPr marL="6350">
                        <a:lnSpc>
                          <a:spcPts val="2105"/>
                        </a:lnSpc>
                      </a:pPr>
                      <a:r>
                        <a:rPr sz="1800" dirty="0">
                          <a:latin typeface="Calibri"/>
                          <a:cs typeface="Calibri"/>
                        </a:rPr>
                        <a:t>Физическая</a:t>
                      </a:r>
                      <a:r>
                        <a:rPr sz="1800" spc="-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культура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8575">
                      <a:solidFill>
                        <a:srgbClr val="16745A"/>
                      </a:solidFill>
                      <a:prstDash val="solid"/>
                    </a:lnL>
                    <a:lnR w="28575" cap="flat" cmpd="sng" algn="ctr">
                      <a:solidFill>
                        <a:srgbClr val="1674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16745A"/>
                      </a:solidFill>
                      <a:prstDash val="solid"/>
                    </a:lnT>
                    <a:lnB w="28575">
                      <a:solidFill>
                        <a:srgbClr val="16745A"/>
                      </a:solidFill>
                      <a:prstDash val="solid"/>
                    </a:lnB>
                    <a:solidFill>
                      <a:srgbClr val="E7EEEB"/>
                    </a:solidFill>
                  </a:tcPr>
                </a:tc>
                <a:tc>
                  <a:txBody>
                    <a:bodyPr/>
                    <a:lstStyle/>
                    <a:p>
                      <a:pPr marL="6350" algn="l" fontAlgn="ctr">
                        <a:lnSpc>
                          <a:spcPct val="100000"/>
                        </a:lnSpc>
                        <a:spcBef>
                          <a:spcPts val="1045"/>
                        </a:spcBef>
                        <a:buNone/>
                      </a:pPr>
                      <a:r>
                        <a:rPr lang="ru-RU" sz="180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Физическая культура</a:t>
                      </a:r>
                    </a:p>
                  </a:txBody>
                  <a:tcPr marL="9525" marR="9525" marT="9525" marB="0" anchor="ctr">
                    <a:lnL w="28575">
                      <a:solidFill>
                        <a:srgbClr val="16745A"/>
                      </a:solidFill>
                      <a:prstDash val="solid"/>
                    </a:lnL>
                    <a:lnR w="28575" cap="flat" cmpd="sng" algn="ctr">
                      <a:solidFill>
                        <a:srgbClr val="1674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16745A"/>
                      </a:solidFill>
                      <a:prstDash val="solid"/>
                    </a:lnT>
                    <a:lnB w="28575">
                      <a:solidFill>
                        <a:srgbClr val="16745A"/>
                      </a:solidFill>
                      <a:prstDash val="solid"/>
                    </a:lnB>
                    <a:solidFill>
                      <a:srgbClr val="E7EEEB"/>
                    </a:solidFill>
                  </a:tcPr>
                </a:tc>
                <a:tc>
                  <a:txBody>
                    <a:bodyPr/>
                    <a:lstStyle/>
                    <a:p>
                      <a:pPr marL="6350" algn="ctr" fontAlgn="ctr">
                        <a:lnSpc>
                          <a:spcPct val="100000"/>
                        </a:lnSpc>
                        <a:spcBef>
                          <a:spcPts val="1045"/>
                        </a:spcBef>
                        <a:buNone/>
                      </a:pPr>
                      <a:r>
                        <a:rPr lang="ru-RU" sz="1800" b="1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1</a:t>
                      </a:r>
                    </a:p>
                  </a:txBody>
                  <a:tcPr marL="9525" marR="9525" marT="9525" marB="0" anchor="ctr">
                    <a:lnL w="28575">
                      <a:solidFill>
                        <a:srgbClr val="16745A"/>
                      </a:solidFill>
                      <a:prstDash val="solid"/>
                    </a:lnL>
                    <a:lnR w="28575" cap="flat" cmpd="sng" algn="ctr">
                      <a:solidFill>
                        <a:srgbClr val="1674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16745A"/>
                      </a:solidFill>
                      <a:prstDash val="solid"/>
                    </a:lnT>
                    <a:lnB w="28575">
                      <a:solidFill>
                        <a:srgbClr val="16745A"/>
                      </a:solidFill>
                      <a:prstDash val="solid"/>
                    </a:lnB>
                    <a:solidFill>
                      <a:srgbClr val="E7EEEB"/>
                    </a:solidFill>
                  </a:tcPr>
                </a:tc>
                <a:tc>
                  <a:txBody>
                    <a:bodyPr/>
                    <a:lstStyle/>
                    <a:p>
                      <a:pPr marL="6350" algn="ctr" fontAlgn="ctr">
                        <a:lnSpc>
                          <a:spcPct val="100000"/>
                        </a:lnSpc>
                        <a:spcBef>
                          <a:spcPts val="1045"/>
                        </a:spcBef>
                        <a:buNone/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1</a:t>
                      </a:r>
                      <a:endParaRPr lang="ru-RU" sz="1800" dirty="0">
                        <a:solidFill>
                          <a:schemeClr val="tx1"/>
                        </a:solidFill>
                        <a:latin typeface="Calibri"/>
                        <a:ea typeface="+mn-ea"/>
                        <a:cs typeface="Calibri"/>
                      </a:endParaRPr>
                    </a:p>
                  </a:txBody>
                  <a:tcPr marL="9525" marR="9525" marT="9525" marB="0" anchor="ctr">
                    <a:lnL w="28575" cap="flat" cmpd="sng" algn="ctr">
                      <a:solidFill>
                        <a:srgbClr val="1674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rgbClr val="16745A"/>
                      </a:solidFill>
                      <a:prstDash val="solid"/>
                    </a:lnR>
                    <a:lnT w="28575">
                      <a:solidFill>
                        <a:srgbClr val="16745A"/>
                      </a:solidFill>
                      <a:prstDash val="solid"/>
                    </a:lnT>
                    <a:lnB w="28575">
                      <a:solidFill>
                        <a:srgbClr val="16745A"/>
                      </a:solidFill>
                      <a:prstDash val="solid"/>
                    </a:lnB>
                    <a:solidFill>
                      <a:srgbClr val="E7EE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1587" y="233629"/>
            <a:ext cx="4115613" cy="2215991"/>
          </a:xfrm>
        </p:spPr>
        <p:txBody>
          <a:bodyPr/>
          <a:lstStyle/>
          <a:p>
            <a:r>
              <a:rPr lang="ru-RU" spc="-30" dirty="0"/>
              <a:t>Список предметов, </a:t>
            </a:r>
            <a:r>
              <a:rPr lang="ru-RU" spc="-30" dirty="0" smtClean="0"/>
              <a:t>рекомендованных </a:t>
            </a:r>
            <a:r>
              <a:rPr lang="ru-RU" spc="-30" dirty="0"/>
              <a:t>для прохождения </a:t>
            </a:r>
            <a:r>
              <a:rPr lang="ru-RU" spc="-30" dirty="0" smtClean="0"/>
              <a:t>ГИА в 2028 г.</a:t>
            </a:r>
            <a:endParaRPr lang="ru-RU" dirty="0"/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34857546"/>
              </p:ext>
            </p:extLst>
          </p:nvPr>
        </p:nvGraphicFramePr>
        <p:xfrm>
          <a:off x="3657600" y="1341624"/>
          <a:ext cx="8128000" cy="521208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4648200">
                  <a:extLst>
                    <a:ext uri="{9D8B030D-6E8A-4147-A177-3AD203B41FA5}">
                      <a16:colId xmlns:a16="http://schemas.microsoft.com/office/drawing/2014/main" val="2416859795"/>
                    </a:ext>
                  </a:extLst>
                </a:gridCol>
                <a:gridCol w="3479800">
                  <a:extLst>
                    <a:ext uri="{9D8B030D-6E8A-4147-A177-3AD203B41FA5}">
                      <a16:colId xmlns:a16="http://schemas.microsoft.com/office/drawing/2014/main" val="120475398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Профиль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000" dirty="0" smtClean="0"/>
                        <a:t>Предметы</a:t>
                      </a:r>
                      <a:endParaRPr lang="ru-RU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611145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Специализированный медицинский</a:t>
                      </a:r>
                      <a:r>
                        <a:rPr lang="ru-RU" sz="2000" baseline="0" dirty="0" smtClean="0"/>
                        <a:t> класс (медицинский профиль)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Биология, химия, физика, математика база</a:t>
                      </a:r>
                      <a:endParaRPr lang="ru-RU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53852131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Специализированный инженерный</a:t>
                      </a:r>
                      <a:r>
                        <a:rPr lang="ru-RU" sz="2000" baseline="0" dirty="0" smtClean="0"/>
                        <a:t> класс</a:t>
                      </a:r>
                    </a:p>
                    <a:p>
                      <a:r>
                        <a:rPr lang="ru-RU" sz="2000" baseline="0" dirty="0" smtClean="0"/>
                        <a:t>(профиль прикладная информатика)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Математика профиль, информатика, физика</a:t>
                      </a:r>
                      <a:endParaRPr lang="ru-RU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013125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Профильный математический</a:t>
                      </a:r>
                      <a:r>
                        <a:rPr lang="ru-RU" sz="2000" baseline="0" dirty="0" smtClean="0"/>
                        <a:t> класс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Математика профиль, информатика</a:t>
                      </a:r>
                      <a:endParaRPr lang="ru-RU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8757743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Профильный инженерный класс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Математика</a:t>
                      </a:r>
                      <a:r>
                        <a:rPr lang="ru-RU" sz="2000" baseline="0" dirty="0" smtClean="0"/>
                        <a:t> профиль, физика</a:t>
                      </a:r>
                      <a:endParaRPr lang="ru-RU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1882617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Класс</a:t>
                      </a:r>
                      <a:r>
                        <a:rPr lang="ru-RU" sz="2000" baseline="0" dirty="0" smtClean="0"/>
                        <a:t> Первых (социальный профиль)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Иностранный язык, история, обществознание,</a:t>
                      </a:r>
                      <a:r>
                        <a:rPr lang="ru-RU" sz="2000" baseline="0" dirty="0" smtClean="0"/>
                        <a:t> математика база</a:t>
                      </a:r>
                      <a:endParaRPr lang="ru-RU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01763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Класс</a:t>
                      </a:r>
                      <a:r>
                        <a:rPr lang="ru-RU" sz="2000" baseline="0" dirty="0" smtClean="0"/>
                        <a:t> Креативных индустрий (профильный креативный класс)</a:t>
                      </a:r>
                      <a:endParaRPr lang="ru-RU" sz="20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dirty="0" smtClean="0"/>
                        <a:t>История,</a:t>
                      </a:r>
                      <a:r>
                        <a:rPr lang="ru-RU" sz="2000" baseline="0" dirty="0" smtClean="0"/>
                        <a:t> литература/информатика, математика база </a:t>
                      </a:r>
                      <a:endParaRPr lang="ru-RU" sz="200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1251165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908957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1587" y="233629"/>
            <a:ext cx="3198495" cy="1671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pc="-25" dirty="0"/>
              <a:t>Проект</a:t>
            </a:r>
            <a:r>
              <a:rPr spc="-155" dirty="0"/>
              <a:t> </a:t>
            </a:r>
            <a:r>
              <a:rPr spc="-25" dirty="0"/>
              <a:t>учебного </a:t>
            </a:r>
            <a:r>
              <a:rPr spc="-10" dirty="0"/>
              <a:t>плана</a:t>
            </a: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pc="-30" dirty="0"/>
              <a:t>10-</a:t>
            </a:r>
            <a:r>
              <a:rPr spc="-25" dirty="0"/>
              <a:t>11</a:t>
            </a:r>
          </a:p>
        </p:txBody>
      </p:sp>
      <p:grpSp>
        <p:nvGrpSpPr>
          <p:cNvPr id="3" name="object 3"/>
          <p:cNvGrpSpPr/>
          <p:nvPr/>
        </p:nvGrpSpPr>
        <p:grpSpPr>
          <a:xfrm>
            <a:off x="0" y="3483864"/>
            <a:ext cx="3384550" cy="1007110"/>
            <a:chOff x="0" y="3483864"/>
            <a:chExt cx="3384550" cy="1007110"/>
          </a:xfrm>
        </p:grpSpPr>
        <p:pic>
          <p:nvPicPr>
            <p:cNvPr id="4" name="object 4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0" y="3483864"/>
              <a:ext cx="980694" cy="640842"/>
            </a:xfrm>
            <a:prstGeom prst="rect">
              <a:avLst/>
            </a:prstGeom>
          </p:spPr>
        </p:pic>
        <p:pic>
          <p:nvPicPr>
            <p:cNvPr id="5" name="object 5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14172" y="3483864"/>
              <a:ext cx="459485" cy="640842"/>
            </a:xfrm>
            <a:prstGeom prst="rect">
              <a:avLst/>
            </a:prstGeom>
          </p:spPr>
        </p:pic>
        <p:pic>
          <p:nvPicPr>
            <p:cNvPr id="6" name="object 6"/>
            <p:cNvPicPr/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707136" y="3483864"/>
              <a:ext cx="1707642" cy="640842"/>
            </a:xfrm>
            <a:prstGeom prst="rect">
              <a:avLst/>
            </a:prstGeom>
          </p:spPr>
        </p:pic>
        <p:pic>
          <p:nvPicPr>
            <p:cNvPr id="7" name="object 7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0" y="3849624"/>
              <a:ext cx="3384041" cy="640842"/>
            </a:xfrm>
            <a:prstGeom prst="rect">
              <a:avLst/>
            </a:prstGeom>
          </p:spPr>
        </p:pic>
      </p:grpSp>
      <p:sp>
        <p:nvSpPr>
          <p:cNvPr id="8" name="object 8"/>
          <p:cNvSpPr txBox="1"/>
          <p:nvPr/>
        </p:nvSpPr>
        <p:spPr>
          <a:xfrm>
            <a:off x="151587" y="1880361"/>
            <a:ext cx="2988945" cy="278828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237490">
              <a:lnSpc>
                <a:spcPct val="100000"/>
              </a:lnSpc>
              <a:spcBef>
                <a:spcPts val="100"/>
              </a:spcBef>
            </a:pPr>
            <a:r>
              <a:rPr sz="3600" spc="-40" dirty="0">
                <a:latin typeface="Calibri Light"/>
                <a:cs typeface="Calibri Light"/>
              </a:rPr>
              <a:t>медицинского </a:t>
            </a:r>
            <a:r>
              <a:rPr sz="3600" spc="-10" dirty="0">
                <a:latin typeface="Calibri Light"/>
                <a:cs typeface="Calibri Light"/>
              </a:rPr>
              <a:t>класса (Советская)</a:t>
            </a:r>
            <a:endParaRPr sz="3600" dirty="0">
              <a:latin typeface="Calibri Light"/>
              <a:cs typeface="Calibri Light"/>
            </a:endParaRPr>
          </a:p>
          <a:p>
            <a:pPr marL="30480">
              <a:lnSpc>
                <a:spcPct val="100000"/>
              </a:lnSpc>
              <a:spcBef>
                <a:spcPts val="150"/>
              </a:spcBef>
            </a:pPr>
            <a:r>
              <a:rPr sz="2400" b="1" spc="-10" dirty="0">
                <a:solidFill>
                  <a:srgbClr val="16745A"/>
                </a:solidFill>
                <a:latin typeface="Calibri"/>
                <a:cs typeface="Calibri"/>
              </a:rPr>
              <a:t>202</a:t>
            </a:r>
            <a:r>
              <a:rPr lang="ru-RU" sz="2400" b="1" spc="-10" dirty="0">
                <a:solidFill>
                  <a:srgbClr val="16745A"/>
                </a:solidFill>
                <a:latin typeface="Calibri"/>
                <a:cs typeface="Calibri"/>
              </a:rPr>
              <a:t>6</a:t>
            </a:r>
            <a:r>
              <a:rPr sz="2400" b="1" spc="-10" dirty="0">
                <a:solidFill>
                  <a:srgbClr val="16745A"/>
                </a:solidFill>
                <a:latin typeface="Calibri"/>
                <a:cs typeface="Calibri"/>
              </a:rPr>
              <a:t>-</a:t>
            </a:r>
            <a:r>
              <a:rPr sz="2400" b="1" dirty="0">
                <a:solidFill>
                  <a:srgbClr val="16745A"/>
                </a:solidFill>
                <a:latin typeface="Calibri"/>
                <a:cs typeface="Calibri"/>
              </a:rPr>
              <a:t>202</a:t>
            </a:r>
            <a:r>
              <a:rPr lang="ru-RU" sz="2400" b="1" dirty="0">
                <a:solidFill>
                  <a:srgbClr val="16745A"/>
                </a:solidFill>
                <a:latin typeface="Calibri"/>
                <a:cs typeface="Calibri"/>
              </a:rPr>
              <a:t>8</a:t>
            </a:r>
            <a:r>
              <a:rPr sz="2400" b="1" dirty="0">
                <a:solidFill>
                  <a:srgbClr val="16745A"/>
                </a:solidFill>
                <a:latin typeface="Calibri"/>
                <a:cs typeface="Calibri"/>
              </a:rPr>
              <a:t> </a:t>
            </a:r>
            <a:r>
              <a:rPr sz="2400" b="1" spc="-20" dirty="0">
                <a:solidFill>
                  <a:srgbClr val="16745A"/>
                </a:solidFill>
                <a:latin typeface="Calibri"/>
                <a:cs typeface="Calibri"/>
              </a:rPr>
              <a:t>годы</a:t>
            </a:r>
            <a:endParaRPr sz="2400" dirty="0">
              <a:latin typeface="Calibri"/>
              <a:cs typeface="Calibri"/>
            </a:endParaRPr>
          </a:p>
          <a:p>
            <a:pPr marL="30480" marR="5080">
              <a:lnSpc>
                <a:spcPct val="100000"/>
              </a:lnSpc>
            </a:pPr>
            <a:r>
              <a:rPr sz="2400" b="1" spc="-10" dirty="0">
                <a:solidFill>
                  <a:srgbClr val="16745A"/>
                </a:solidFill>
                <a:latin typeface="Calibri"/>
                <a:cs typeface="Calibri"/>
              </a:rPr>
              <a:t>Специализированный медицинский</a:t>
            </a:r>
            <a:r>
              <a:rPr sz="2400" b="1" spc="-35" dirty="0">
                <a:solidFill>
                  <a:srgbClr val="16745A"/>
                </a:solidFill>
                <a:latin typeface="Calibri"/>
                <a:cs typeface="Calibri"/>
              </a:rPr>
              <a:t> </a:t>
            </a:r>
            <a:r>
              <a:rPr sz="2400" b="1" spc="-10" dirty="0">
                <a:solidFill>
                  <a:srgbClr val="16745A"/>
                </a:solidFill>
                <a:latin typeface="Calibri"/>
                <a:cs typeface="Calibri"/>
              </a:rPr>
              <a:t>класс</a:t>
            </a:r>
            <a:endParaRPr sz="2400" dirty="0">
              <a:latin typeface="Calibri"/>
              <a:cs typeface="Calibri"/>
            </a:endParaRPr>
          </a:p>
        </p:txBody>
      </p:sp>
      <p:pic>
        <p:nvPicPr>
          <p:cNvPr id="9" name="object 9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0" y="4215384"/>
            <a:ext cx="2989326" cy="640842"/>
          </a:xfrm>
          <a:prstGeom prst="rect">
            <a:avLst/>
          </a:prstGeom>
        </p:spPr>
      </p:pic>
      <p:grpSp>
        <p:nvGrpSpPr>
          <p:cNvPr id="10" name="object 10"/>
          <p:cNvGrpSpPr/>
          <p:nvPr/>
        </p:nvGrpSpPr>
        <p:grpSpPr>
          <a:xfrm>
            <a:off x="1008888" y="4975859"/>
            <a:ext cx="1559560" cy="1259205"/>
            <a:chOff x="1008888" y="4975859"/>
            <a:chExt cx="1559560" cy="1259205"/>
          </a:xfrm>
        </p:grpSpPr>
        <p:sp>
          <p:nvSpPr>
            <p:cNvPr id="11" name="object 11"/>
            <p:cNvSpPr/>
            <p:nvPr/>
          </p:nvSpPr>
          <p:spPr>
            <a:xfrm>
              <a:off x="1008888" y="4975859"/>
              <a:ext cx="1559560" cy="259079"/>
            </a:xfrm>
            <a:custGeom>
              <a:avLst/>
              <a:gdLst/>
              <a:ahLst/>
              <a:cxnLst/>
              <a:rect l="l" t="t" r="r" b="b"/>
              <a:pathLst>
                <a:path w="1559560" h="259079">
                  <a:moveTo>
                    <a:pt x="1408557" y="0"/>
                  </a:moveTo>
                  <a:lnTo>
                    <a:pt x="150495" y="0"/>
                  </a:lnTo>
                  <a:lnTo>
                    <a:pt x="0" y="259079"/>
                  </a:lnTo>
                  <a:lnTo>
                    <a:pt x="1559052" y="259079"/>
                  </a:lnTo>
                  <a:lnTo>
                    <a:pt x="1408557" y="0"/>
                  </a:lnTo>
                  <a:close/>
                </a:path>
              </a:pathLst>
            </a:custGeom>
            <a:solidFill>
              <a:srgbClr val="0725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2" name="object 12"/>
            <p:cNvSpPr/>
            <p:nvPr/>
          </p:nvSpPr>
          <p:spPr>
            <a:xfrm>
              <a:off x="1158240" y="4975859"/>
              <a:ext cx="1260475" cy="1259205"/>
            </a:xfrm>
            <a:custGeom>
              <a:avLst/>
              <a:gdLst/>
              <a:ahLst/>
              <a:cxnLst/>
              <a:rect l="l" t="t" r="r" b="b"/>
              <a:pathLst>
                <a:path w="1260475" h="1259204">
                  <a:moveTo>
                    <a:pt x="1260348" y="0"/>
                  </a:moveTo>
                  <a:lnTo>
                    <a:pt x="0" y="0"/>
                  </a:lnTo>
                  <a:lnTo>
                    <a:pt x="0" y="629411"/>
                  </a:lnTo>
                  <a:lnTo>
                    <a:pt x="1726" y="676385"/>
                  </a:lnTo>
                  <a:lnTo>
                    <a:pt x="6824" y="722421"/>
                  </a:lnTo>
                  <a:lnTo>
                    <a:pt x="15173" y="767397"/>
                  </a:lnTo>
                  <a:lnTo>
                    <a:pt x="26649" y="811193"/>
                  </a:lnTo>
                  <a:lnTo>
                    <a:pt x="41133" y="853686"/>
                  </a:lnTo>
                  <a:lnTo>
                    <a:pt x="58501" y="894754"/>
                  </a:lnTo>
                  <a:lnTo>
                    <a:pt x="78633" y="934277"/>
                  </a:lnTo>
                  <a:lnTo>
                    <a:pt x="101406" y="972132"/>
                  </a:lnTo>
                  <a:lnTo>
                    <a:pt x="126698" y="1008197"/>
                  </a:lnTo>
                  <a:lnTo>
                    <a:pt x="154389" y="1042351"/>
                  </a:lnTo>
                  <a:lnTo>
                    <a:pt x="184356" y="1074472"/>
                  </a:lnTo>
                  <a:lnTo>
                    <a:pt x="216477" y="1104438"/>
                  </a:lnTo>
                  <a:lnTo>
                    <a:pt x="250632" y="1132128"/>
                  </a:lnTo>
                  <a:lnTo>
                    <a:pt x="286697" y="1157421"/>
                  </a:lnTo>
                  <a:lnTo>
                    <a:pt x="324552" y="1180193"/>
                  </a:lnTo>
                  <a:lnTo>
                    <a:pt x="364074" y="1200324"/>
                  </a:lnTo>
                  <a:lnTo>
                    <a:pt x="405142" y="1217692"/>
                  </a:lnTo>
                  <a:lnTo>
                    <a:pt x="447635" y="1232175"/>
                  </a:lnTo>
                  <a:lnTo>
                    <a:pt x="491430" y="1243651"/>
                  </a:lnTo>
                  <a:lnTo>
                    <a:pt x="536405" y="1251999"/>
                  </a:lnTo>
                  <a:lnTo>
                    <a:pt x="582440" y="1257097"/>
                  </a:lnTo>
                  <a:lnTo>
                    <a:pt x="629411" y="1258823"/>
                  </a:lnTo>
                  <a:lnTo>
                    <a:pt x="677907" y="1257097"/>
                  </a:lnTo>
                  <a:lnTo>
                    <a:pt x="723942" y="1251999"/>
                  </a:lnTo>
                  <a:lnTo>
                    <a:pt x="768917" y="1243651"/>
                  </a:lnTo>
                  <a:lnTo>
                    <a:pt x="812712" y="1232175"/>
                  </a:lnTo>
                  <a:lnTo>
                    <a:pt x="855205" y="1217692"/>
                  </a:lnTo>
                  <a:lnTo>
                    <a:pt x="896273" y="1200324"/>
                  </a:lnTo>
                  <a:lnTo>
                    <a:pt x="935795" y="1180193"/>
                  </a:lnTo>
                  <a:lnTo>
                    <a:pt x="973650" y="1157421"/>
                  </a:lnTo>
                  <a:lnTo>
                    <a:pt x="1009715" y="1132128"/>
                  </a:lnTo>
                  <a:lnTo>
                    <a:pt x="1043870" y="1104438"/>
                  </a:lnTo>
                  <a:lnTo>
                    <a:pt x="1075991" y="1074472"/>
                  </a:lnTo>
                  <a:lnTo>
                    <a:pt x="1105958" y="1042351"/>
                  </a:lnTo>
                  <a:lnTo>
                    <a:pt x="1133649" y="1008197"/>
                  </a:lnTo>
                  <a:lnTo>
                    <a:pt x="1158941" y="972132"/>
                  </a:lnTo>
                  <a:lnTo>
                    <a:pt x="1181714" y="934277"/>
                  </a:lnTo>
                  <a:lnTo>
                    <a:pt x="1201846" y="894754"/>
                  </a:lnTo>
                  <a:lnTo>
                    <a:pt x="1219214" y="853686"/>
                  </a:lnTo>
                  <a:lnTo>
                    <a:pt x="1233698" y="811193"/>
                  </a:lnTo>
                  <a:lnTo>
                    <a:pt x="1245174" y="767397"/>
                  </a:lnTo>
                  <a:lnTo>
                    <a:pt x="1253523" y="722421"/>
                  </a:lnTo>
                  <a:lnTo>
                    <a:pt x="1258621" y="676385"/>
                  </a:lnTo>
                  <a:lnTo>
                    <a:pt x="1260348" y="629411"/>
                  </a:lnTo>
                  <a:lnTo>
                    <a:pt x="1260348" y="0"/>
                  </a:lnTo>
                  <a:close/>
                </a:path>
              </a:pathLst>
            </a:custGeom>
            <a:solidFill>
              <a:srgbClr val="16745A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3" name="object 13"/>
            <p:cNvSpPr/>
            <p:nvPr/>
          </p:nvSpPr>
          <p:spPr>
            <a:xfrm>
              <a:off x="1331976" y="5148071"/>
              <a:ext cx="913130" cy="913130"/>
            </a:xfrm>
            <a:custGeom>
              <a:avLst/>
              <a:gdLst/>
              <a:ahLst/>
              <a:cxnLst/>
              <a:rect l="l" t="t" r="r" b="b"/>
              <a:pathLst>
                <a:path w="913130" h="913129">
                  <a:moveTo>
                    <a:pt x="456438" y="0"/>
                  </a:moveTo>
                  <a:lnTo>
                    <a:pt x="409768" y="2356"/>
                  </a:lnTo>
                  <a:lnTo>
                    <a:pt x="364446" y="9272"/>
                  </a:lnTo>
                  <a:lnTo>
                    <a:pt x="320703" y="20519"/>
                  </a:lnTo>
                  <a:lnTo>
                    <a:pt x="278766" y="35867"/>
                  </a:lnTo>
                  <a:lnTo>
                    <a:pt x="238867" y="55087"/>
                  </a:lnTo>
                  <a:lnTo>
                    <a:pt x="201234" y="77949"/>
                  </a:lnTo>
                  <a:lnTo>
                    <a:pt x="166096" y="104224"/>
                  </a:lnTo>
                  <a:lnTo>
                    <a:pt x="133683" y="133683"/>
                  </a:lnTo>
                  <a:lnTo>
                    <a:pt x="104224" y="166096"/>
                  </a:lnTo>
                  <a:lnTo>
                    <a:pt x="77949" y="201234"/>
                  </a:lnTo>
                  <a:lnTo>
                    <a:pt x="55087" y="238867"/>
                  </a:lnTo>
                  <a:lnTo>
                    <a:pt x="35867" y="278766"/>
                  </a:lnTo>
                  <a:lnTo>
                    <a:pt x="20519" y="320703"/>
                  </a:lnTo>
                  <a:lnTo>
                    <a:pt x="9272" y="364446"/>
                  </a:lnTo>
                  <a:lnTo>
                    <a:pt x="2356" y="409768"/>
                  </a:lnTo>
                  <a:lnTo>
                    <a:pt x="0" y="456437"/>
                  </a:lnTo>
                  <a:lnTo>
                    <a:pt x="2356" y="503105"/>
                  </a:lnTo>
                  <a:lnTo>
                    <a:pt x="9272" y="548425"/>
                  </a:lnTo>
                  <a:lnTo>
                    <a:pt x="20519" y="592168"/>
                  </a:lnTo>
                  <a:lnTo>
                    <a:pt x="35867" y="634103"/>
                  </a:lnTo>
                  <a:lnTo>
                    <a:pt x="55087" y="674002"/>
                  </a:lnTo>
                  <a:lnTo>
                    <a:pt x="77949" y="711636"/>
                  </a:lnTo>
                  <a:lnTo>
                    <a:pt x="104224" y="746774"/>
                  </a:lnTo>
                  <a:lnTo>
                    <a:pt x="133683" y="779187"/>
                  </a:lnTo>
                  <a:lnTo>
                    <a:pt x="166096" y="808647"/>
                  </a:lnTo>
                  <a:lnTo>
                    <a:pt x="201234" y="834923"/>
                  </a:lnTo>
                  <a:lnTo>
                    <a:pt x="238867" y="857786"/>
                  </a:lnTo>
                  <a:lnTo>
                    <a:pt x="278766" y="877006"/>
                  </a:lnTo>
                  <a:lnTo>
                    <a:pt x="320703" y="892355"/>
                  </a:lnTo>
                  <a:lnTo>
                    <a:pt x="364446" y="903602"/>
                  </a:lnTo>
                  <a:lnTo>
                    <a:pt x="409768" y="910519"/>
                  </a:lnTo>
                  <a:lnTo>
                    <a:pt x="456438" y="912876"/>
                  </a:lnTo>
                  <a:lnTo>
                    <a:pt x="503107" y="910519"/>
                  </a:lnTo>
                  <a:lnTo>
                    <a:pt x="548429" y="903602"/>
                  </a:lnTo>
                  <a:lnTo>
                    <a:pt x="592172" y="892355"/>
                  </a:lnTo>
                  <a:lnTo>
                    <a:pt x="634109" y="877006"/>
                  </a:lnTo>
                  <a:lnTo>
                    <a:pt x="674008" y="857786"/>
                  </a:lnTo>
                  <a:lnTo>
                    <a:pt x="711641" y="834923"/>
                  </a:lnTo>
                  <a:lnTo>
                    <a:pt x="746779" y="808647"/>
                  </a:lnTo>
                  <a:lnTo>
                    <a:pt x="779192" y="779187"/>
                  </a:lnTo>
                  <a:lnTo>
                    <a:pt x="808651" y="746774"/>
                  </a:lnTo>
                  <a:lnTo>
                    <a:pt x="834926" y="711636"/>
                  </a:lnTo>
                  <a:lnTo>
                    <a:pt x="857788" y="674002"/>
                  </a:lnTo>
                  <a:lnTo>
                    <a:pt x="877008" y="634103"/>
                  </a:lnTo>
                  <a:lnTo>
                    <a:pt x="892356" y="592168"/>
                  </a:lnTo>
                  <a:lnTo>
                    <a:pt x="903603" y="548425"/>
                  </a:lnTo>
                  <a:lnTo>
                    <a:pt x="910519" y="503105"/>
                  </a:lnTo>
                  <a:lnTo>
                    <a:pt x="912876" y="456437"/>
                  </a:lnTo>
                  <a:lnTo>
                    <a:pt x="910519" y="409768"/>
                  </a:lnTo>
                  <a:lnTo>
                    <a:pt x="903603" y="364446"/>
                  </a:lnTo>
                  <a:lnTo>
                    <a:pt x="892356" y="320703"/>
                  </a:lnTo>
                  <a:lnTo>
                    <a:pt x="877008" y="278766"/>
                  </a:lnTo>
                  <a:lnTo>
                    <a:pt x="857788" y="238867"/>
                  </a:lnTo>
                  <a:lnTo>
                    <a:pt x="834926" y="201234"/>
                  </a:lnTo>
                  <a:lnTo>
                    <a:pt x="808651" y="166096"/>
                  </a:lnTo>
                  <a:lnTo>
                    <a:pt x="779192" y="133683"/>
                  </a:lnTo>
                  <a:lnTo>
                    <a:pt x="746779" y="104224"/>
                  </a:lnTo>
                  <a:lnTo>
                    <a:pt x="711641" y="77949"/>
                  </a:lnTo>
                  <a:lnTo>
                    <a:pt x="674008" y="55087"/>
                  </a:lnTo>
                  <a:lnTo>
                    <a:pt x="634109" y="35867"/>
                  </a:lnTo>
                  <a:lnTo>
                    <a:pt x="592172" y="20519"/>
                  </a:lnTo>
                  <a:lnTo>
                    <a:pt x="548429" y="9272"/>
                  </a:lnTo>
                  <a:lnTo>
                    <a:pt x="503107" y="2356"/>
                  </a:lnTo>
                  <a:lnTo>
                    <a:pt x="456438" y="0"/>
                  </a:lnTo>
                  <a:close/>
                </a:path>
              </a:pathLst>
            </a:custGeom>
            <a:solidFill>
              <a:srgbClr val="FFFFF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pic>
          <p:nvPicPr>
            <p:cNvPr id="14" name="object 14"/>
            <p:cNvPicPr/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04188" y="5327903"/>
              <a:ext cx="568451" cy="554735"/>
            </a:xfrm>
            <a:prstGeom prst="rect">
              <a:avLst/>
            </a:prstGeom>
          </p:spPr>
        </p:pic>
      </p:grpSp>
      <p:graphicFrame>
        <p:nvGraphicFramePr>
          <p:cNvPr id="15" name="object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2490283"/>
              </p:ext>
            </p:extLst>
          </p:nvPr>
        </p:nvGraphicFramePr>
        <p:xfrm>
          <a:off x="3517455" y="353885"/>
          <a:ext cx="8497568" cy="587057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83464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32942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4833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851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554355"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130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357505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b="1" spc="-10" dirty="0">
                          <a:latin typeface="Calibri"/>
                          <a:cs typeface="Calibri"/>
                        </a:rPr>
                        <a:t>Предметные</a:t>
                      </a:r>
                      <a:r>
                        <a:rPr sz="1800" b="1" spc="-5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latin typeface="Calibri"/>
                          <a:cs typeface="Calibri"/>
                        </a:rPr>
                        <a:t>области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43510" marB="0">
                    <a:lnL w="28575">
                      <a:solidFill>
                        <a:srgbClr val="16745A"/>
                      </a:solidFill>
                      <a:prstDash val="solid"/>
                    </a:lnL>
                    <a:lnR w="28575">
                      <a:solidFill>
                        <a:srgbClr val="16745A"/>
                      </a:solidFill>
                      <a:prstDash val="solid"/>
                    </a:lnR>
                    <a:lnT w="28575">
                      <a:solidFill>
                        <a:srgbClr val="16745A"/>
                      </a:solidFill>
                      <a:prstDash val="solid"/>
                    </a:lnT>
                    <a:lnB w="28575">
                      <a:solidFill>
                        <a:srgbClr val="16745A"/>
                      </a:solidFill>
                      <a:prstDash val="solid"/>
                    </a:lnB>
                    <a:solidFill>
                      <a:srgbClr val="E7EEEB"/>
                    </a:solidFill>
                  </a:tcPr>
                </a:tc>
                <a:tc rowSpan="2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130"/>
                        </a:spcBef>
                      </a:pPr>
                      <a:endParaRPr sz="1800">
                        <a:latin typeface="Times New Roman"/>
                        <a:cs typeface="Times New Roman"/>
                      </a:endParaRPr>
                    </a:p>
                    <a:p>
                      <a:pPr marL="1191260">
                        <a:lnSpc>
                          <a:spcPct val="100000"/>
                        </a:lnSpc>
                        <a:spcBef>
                          <a:spcPts val="5"/>
                        </a:spcBef>
                      </a:pPr>
                      <a:r>
                        <a:rPr sz="1800" b="1" dirty="0">
                          <a:latin typeface="Calibri"/>
                          <a:cs typeface="Calibri"/>
                        </a:rPr>
                        <a:t>Учебные</a:t>
                      </a:r>
                      <a:r>
                        <a:rPr sz="1800" b="1" spc="-8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latin typeface="Calibri"/>
                          <a:cs typeface="Calibri"/>
                        </a:rPr>
                        <a:t>предметы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143510" marB="0">
                    <a:lnL w="28575">
                      <a:solidFill>
                        <a:srgbClr val="16745A"/>
                      </a:solidFill>
                      <a:prstDash val="solid"/>
                    </a:lnL>
                    <a:lnR w="28575">
                      <a:solidFill>
                        <a:srgbClr val="16745A"/>
                      </a:solidFill>
                      <a:prstDash val="solid"/>
                    </a:lnR>
                    <a:lnT w="28575">
                      <a:solidFill>
                        <a:srgbClr val="16745A"/>
                      </a:solidFill>
                      <a:prstDash val="solid"/>
                    </a:lnT>
                    <a:lnB w="28575">
                      <a:solidFill>
                        <a:srgbClr val="16745A"/>
                      </a:solidFill>
                      <a:prstDash val="solid"/>
                    </a:lnB>
                    <a:solidFill>
                      <a:srgbClr val="E7EEEB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197485" marR="19050" indent="-169545">
                        <a:lnSpc>
                          <a:spcPts val="2160"/>
                        </a:lnSpc>
                      </a:pPr>
                      <a:r>
                        <a:rPr sz="1800" b="1" spc="-25" dirty="0">
                          <a:latin typeface="Calibri"/>
                          <a:cs typeface="Calibri"/>
                        </a:rPr>
                        <a:t>Кол-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во</a:t>
                      </a:r>
                      <a:r>
                        <a:rPr sz="1800" b="1" spc="1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latin typeface="Calibri"/>
                          <a:cs typeface="Calibri"/>
                        </a:rPr>
                        <a:t>часов 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в </a:t>
                      </a:r>
                      <a:r>
                        <a:rPr sz="1800" b="1" spc="-10" dirty="0">
                          <a:latin typeface="Calibri"/>
                          <a:cs typeface="Calibri"/>
                        </a:rPr>
                        <a:t>неделю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8575">
                      <a:solidFill>
                        <a:srgbClr val="16745A"/>
                      </a:solidFill>
                      <a:prstDash val="solid"/>
                    </a:lnL>
                    <a:lnR w="28575">
                      <a:solidFill>
                        <a:srgbClr val="16745A"/>
                      </a:solidFill>
                      <a:prstDash val="solid"/>
                    </a:lnR>
                    <a:lnT w="28575">
                      <a:solidFill>
                        <a:srgbClr val="16745A"/>
                      </a:solidFill>
                      <a:prstDash val="solid"/>
                    </a:lnT>
                    <a:lnB w="28575">
                      <a:solidFill>
                        <a:srgbClr val="16745A"/>
                      </a:solidFill>
                      <a:prstDash val="solid"/>
                    </a:lnB>
                    <a:solidFill>
                      <a:srgbClr val="E7EEE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435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43510" marB="0">
                    <a:lnL w="28575">
                      <a:solidFill>
                        <a:srgbClr val="16745A"/>
                      </a:solidFill>
                      <a:prstDash val="solid"/>
                    </a:lnL>
                    <a:lnR w="28575">
                      <a:solidFill>
                        <a:srgbClr val="16745A"/>
                      </a:solidFill>
                      <a:prstDash val="solid"/>
                    </a:lnR>
                    <a:lnT w="28575">
                      <a:solidFill>
                        <a:srgbClr val="16745A"/>
                      </a:solidFill>
                      <a:prstDash val="solid"/>
                    </a:lnT>
                    <a:lnB w="28575">
                      <a:solidFill>
                        <a:srgbClr val="16745A"/>
                      </a:solidFill>
                      <a:prstDash val="solid"/>
                    </a:lnB>
                    <a:solidFill>
                      <a:srgbClr val="E7EEEB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43510" marB="0">
                    <a:lnL w="28575">
                      <a:solidFill>
                        <a:srgbClr val="16745A"/>
                      </a:solidFill>
                      <a:prstDash val="solid"/>
                    </a:lnL>
                    <a:lnR w="28575">
                      <a:solidFill>
                        <a:srgbClr val="16745A"/>
                      </a:solidFill>
                      <a:prstDash val="solid"/>
                    </a:lnR>
                    <a:lnT w="28575">
                      <a:solidFill>
                        <a:srgbClr val="16745A"/>
                      </a:solidFill>
                      <a:prstDash val="solid"/>
                    </a:lnT>
                    <a:lnB w="28575">
                      <a:solidFill>
                        <a:srgbClr val="16745A"/>
                      </a:solidFill>
                      <a:prstDash val="solid"/>
                    </a:lnB>
                    <a:solidFill>
                      <a:srgbClr val="E7EEEB"/>
                    </a:solidFill>
                  </a:tcPr>
                </a:tc>
                <a:tc>
                  <a:txBody>
                    <a:bodyPr/>
                    <a:lstStyle/>
                    <a:p>
                      <a:pPr marL="56515" marR="47625" indent="91440">
                        <a:lnSpc>
                          <a:spcPts val="2160"/>
                        </a:lnSpc>
                      </a:pPr>
                      <a:r>
                        <a:rPr sz="1800" b="1" spc="-25" dirty="0">
                          <a:latin typeface="Calibri"/>
                          <a:cs typeface="Calibri"/>
                        </a:rPr>
                        <a:t>10б </a:t>
                      </a:r>
                      <a:r>
                        <a:rPr sz="1800" b="1" spc="-10" dirty="0">
                          <a:latin typeface="Calibri"/>
                          <a:cs typeface="Calibri"/>
                        </a:rPr>
                        <a:t>класс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8575">
                      <a:solidFill>
                        <a:srgbClr val="16745A"/>
                      </a:solidFill>
                      <a:prstDash val="solid"/>
                    </a:lnL>
                    <a:lnR w="28575">
                      <a:solidFill>
                        <a:srgbClr val="16745A"/>
                      </a:solidFill>
                      <a:prstDash val="solid"/>
                    </a:lnR>
                    <a:lnT w="28575">
                      <a:solidFill>
                        <a:srgbClr val="16745A"/>
                      </a:solidFill>
                      <a:prstDash val="solid"/>
                    </a:lnT>
                    <a:lnB w="28575">
                      <a:solidFill>
                        <a:srgbClr val="16745A"/>
                      </a:solidFill>
                      <a:prstDash val="solid"/>
                    </a:lnB>
                    <a:solidFill>
                      <a:srgbClr val="E7EEEB"/>
                    </a:solidFill>
                  </a:tcPr>
                </a:tc>
                <a:tc>
                  <a:txBody>
                    <a:bodyPr/>
                    <a:lstStyle/>
                    <a:p>
                      <a:pPr marL="74295" marR="66040" indent="91440">
                        <a:lnSpc>
                          <a:spcPts val="2160"/>
                        </a:lnSpc>
                      </a:pPr>
                      <a:r>
                        <a:rPr sz="1800" b="1" spc="-25" dirty="0">
                          <a:latin typeface="Calibri"/>
                          <a:cs typeface="Calibri"/>
                        </a:rPr>
                        <a:t>11б </a:t>
                      </a:r>
                      <a:r>
                        <a:rPr sz="1800" b="1" spc="-10" dirty="0">
                          <a:latin typeface="Calibri"/>
                          <a:cs typeface="Calibri"/>
                        </a:rPr>
                        <a:t>класс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8575">
                      <a:solidFill>
                        <a:srgbClr val="16745A"/>
                      </a:solidFill>
                      <a:prstDash val="solid"/>
                    </a:lnL>
                    <a:lnR w="28575">
                      <a:solidFill>
                        <a:srgbClr val="16745A"/>
                      </a:solidFill>
                      <a:prstDash val="solid"/>
                    </a:lnR>
                    <a:lnT w="28575">
                      <a:solidFill>
                        <a:srgbClr val="16745A"/>
                      </a:solidFill>
                      <a:prstDash val="solid"/>
                    </a:lnT>
                    <a:lnB w="28575">
                      <a:solidFill>
                        <a:srgbClr val="16745A"/>
                      </a:solidFill>
                      <a:prstDash val="solid"/>
                    </a:lnB>
                    <a:solidFill>
                      <a:srgbClr val="E7EE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0035">
                <a:tc gridSpan="4">
                  <a:txBody>
                    <a:bodyPr/>
                    <a:lstStyle/>
                    <a:p>
                      <a:pPr marL="942340">
                        <a:lnSpc>
                          <a:spcPts val="2100"/>
                        </a:lnSpc>
                      </a:pPr>
                      <a:r>
                        <a:rPr sz="1800" b="1" dirty="0">
                          <a:latin typeface="Calibri"/>
                          <a:cs typeface="Calibri"/>
                        </a:rPr>
                        <a:t>2.</a:t>
                      </a:r>
                      <a:r>
                        <a:rPr sz="1800" b="1" spc="-3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Часть,</a:t>
                      </a:r>
                      <a:r>
                        <a:rPr sz="1800" b="1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latin typeface="Calibri"/>
                          <a:cs typeface="Calibri"/>
                        </a:rPr>
                        <a:t>формируемая</a:t>
                      </a:r>
                      <a:r>
                        <a:rPr sz="18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участниками</a:t>
                      </a:r>
                      <a:r>
                        <a:rPr sz="18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latin typeface="Calibri"/>
                          <a:cs typeface="Calibri"/>
                        </a:rPr>
                        <a:t>образовательных</a:t>
                      </a:r>
                      <a:r>
                        <a:rPr sz="1800" b="1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latin typeface="Calibri"/>
                          <a:cs typeface="Calibri"/>
                        </a:rPr>
                        <a:t>отношений</a:t>
                      </a:r>
                      <a:endParaRPr sz="18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8575">
                      <a:solidFill>
                        <a:srgbClr val="16745A"/>
                      </a:solidFill>
                      <a:prstDash val="solid"/>
                    </a:lnL>
                    <a:lnR w="28575">
                      <a:solidFill>
                        <a:srgbClr val="16745A"/>
                      </a:solidFill>
                      <a:prstDash val="solid"/>
                    </a:lnR>
                    <a:lnT w="28575">
                      <a:solidFill>
                        <a:srgbClr val="16745A"/>
                      </a:solidFill>
                      <a:prstDash val="solid"/>
                    </a:lnT>
                    <a:lnB w="28575">
                      <a:solidFill>
                        <a:srgbClr val="16745A"/>
                      </a:solidFill>
                      <a:prstDash val="solid"/>
                    </a:lnB>
                    <a:solidFill>
                      <a:srgbClr val="E7EEE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54355">
                <a:tc>
                  <a:txBody>
                    <a:bodyPr/>
                    <a:lstStyle/>
                    <a:p>
                      <a:pPr marL="6350">
                        <a:lnSpc>
                          <a:spcPct val="100000"/>
                        </a:lnSpc>
                        <a:spcBef>
                          <a:spcPts val="1019"/>
                        </a:spcBef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Технология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129539" marB="0">
                    <a:lnL w="28575">
                      <a:solidFill>
                        <a:srgbClr val="16745A"/>
                      </a:solidFill>
                      <a:prstDash val="solid"/>
                    </a:lnL>
                    <a:lnR w="28575" cap="flat" cmpd="sng" algn="ctr">
                      <a:solidFill>
                        <a:srgbClr val="1674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16745A"/>
                      </a:solidFill>
                      <a:prstDash val="solid"/>
                    </a:lnT>
                    <a:lnB w="28575">
                      <a:solidFill>
                        <a:srgbClr val="16745A"/>
                      </a:solidFill>
                      <a:prstDash val="solid"/>
                    </a:lnB>
                    <a:solidFill>
                      <a:srgbClr val="E7EEEB"/>
                    </a:solidFill>
                  </a:tcPr>
                </a:tc>
                <a:tc>
                  <a:txBody>
                    <a:bodyPr/>
                    <a:lstStyle/>
                    <a:p>
                      <a:pPr marL="6350" algn="l" fontAlgn="ctr">
                        <a:lnSpc>
                          <a:spcPct val="100000"/>
                        </a:lnSpc>
                        <a:spcBef>
                          <a:spcPts val="1019"/>
                        </a:spcBef>
                        <a:buNone/>
                      </a:pPr>
                      <a:r>
                        <a:rPr lang="ru-RU" sz="1800" spc="-1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Технология. Технологический проектный практикум</a:t>
                      </a:r>
                    </a:p>
                  </a:txBody>
                  <a:tcPr marL="9525" marR="9525" marT="9525" marB="0" anchor="ctr">
                    <a:lnL w="28575">
                      <a:solidFill>
                        <a:srgbClr val="16745A"/>
                      </a:solidFill>
                      <a:prstDash val="solid"/>
                    </a:lnL>
                    <a:lnR w="28575" cap="flat" cmpd="sng" algn="ctr">
                      <a:solidFill>
                        <a:srgbClr val="1674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16745A"/>
                      </a:solidFill>
                      <a:prstDash val="solid"/>
                    </a:lnT>
                    <a:lnB w="28575">
                      <a:solidFill>
                        <a:srgbClr val="16745A"/>
                      </a:solidFill>
                      <a:prstDash val="solid"/>
                    </a:lnB>
                    <a:solidFill>
                      <a:srgbClr val="E7EEEB"/>
                    </a:solidFill>
                  </a:tcPr>
                </a:tc>
                <a:tc>
                  <a:txBody>
                    <a:bodyPr/>
                    <a:lstStyle/>
                    <a:p>
                      <a:pPr marL="6350" algn="ctr" fontAlgn="ctr">
                        <a:lnSpc>
                          <a:spcPct val="100000"/>
                        </a:lnSpc>
                        <a:spcBef>
                          <a:spcPts val="1019"/>
                        </a:spcBef>
                        <a:buNone/>
                      </a:pPr>
                      <a:r>
                        <a:rPr lang="ru-RU" sz="1800" b="1" spc="-1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1</a:t>
                      </a:r>
                    </a:p>
                  </a:txBody>
                  <a:tcPr marL="9525" marR="9525" marT="9525" marB="0" anchor="ctr">
                    <a:lnL w="28575">
                      <a:solidFill>
                        <a:srgbClr val="16745A"/>
                      </a:solidFill>
                      <a:prstDash val="solid"/>
                    </a:lnL>
                    <a:lnR w="28575">
                      <a:solidFill>
                        <a:srgbClr val="16745A"/>
                      </a:solidFill>
                      <a:prstDash val="solid"/>
                    </a:lnR>
                    <a:lnT w="28575">
                      <a:solidFill>
                        <a:srgbClr val="16745A"/>
                      </a:solidFill>
                      <a:prstDash val="solid"/>
                    </a:lnT>
                    <a:lnB w="28575">
                      <a:solidFill>
                        <a:srgbClr val="16745A"/>
                      </a:solidFill>
                      <a:prstDash val="solid"/>
                    </a:lnB>
                    <a:solidFill>
                      <a:srgbClr val="E7EEEB"/>
                    </a:solidFill>
                  </a:tcPr>
                </a:tc>
                <a:tc>
                  <a:txBody>
                    <a:bodyPr/>
                    <a:lstStyle/>
                    <a:p>
                      <a:pPr marL="6350" algn="ctr" fontAlgn="ctr">
                        <a:lnSpc>
                          <a:spcPct val="100000"/>
                        </a:lnSpc>
                        <a:spcBef>
                          <a:spcPts val="1019"/>
                        </a:spcBef>
                        <a:buNone/>
                      </a:pPr>
                      <a:r>
                        <a:rPr lang="ru-RU" sz="1800" spc="-1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0,5</a:t>
                      </a:r>
                    </a:p>
                  </a:txBody>
                  <a:tcPr marL="9525" marR="9525" marT="9525" marB="0" anchor="ctr">
                    <a:lnL w="28575">
                      <a:solidFill>
                        <a:srgbClr val="16745A"/>
                      </a:solidFill>
                      <a:prstDash val="solid"/>
                    </a:lnL>
                    <a:lnR w="28575">
                      <a:solidFill>
                        <a:srgbClr val="16745A"/>
                      </a:solidFill>
                      <a:prstDash val="solid"/>
                    </a:lnR>
                    <a:lnT w="28575">
                      <a:solidFill>
                        <a:srgbClr val="16745A"/>
                      </a:solidFill>
                      <a:prstDash val="solid"/>
                    </a:lnT>
                    <a:lnB w="28575">
                      <a:solidFill>
                        <a:srgbClr val="16745A"/>
                      </a:solidFill>
                      <a:prstDash val="solid"/>
                    </a:lnB>
                    <a:solidFill>
                      <a:srgbClr val="E7EE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80035">
                <a:tc rowSpan="8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675"/>
                        </a:spcBef>
                      </a:pPr>
                      <a:endParaRPr sz="1800" dirty="0">
                        <a:latin typeface="Times New Roman"/>
                        <a:cs typeface="Times New Roman"/>
                      </a:endParaRPr>
                    </a:p>
                    <a:p>
                      <a:pPr marL="6350">
                        <a:lnSpc>
                          <a:spcPct val="100000"/>
                        </a:lnSpc>
                      </a:pPr>
                      <a:r>
                        <a:rPr sz="1800" spc="-10" dirty="0">
                          <a:latin typeface="Calibri"/>
                          <a:cs typeface="Calibri"/>
                        </a:rPr>
                        <a:t>Естественные</a:t>
                      </a:r>
                      <a:r>
                        <a:rPr sz="18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spc="-10" dirty="0">
                          <a:latin typeface="Calibri"/>
                          <a:cs typeface="Calibri"/>
                        </a:rPr>
                        <a:t>науки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8575">
                      <a:solidFill>
                        <a:srgbClr val="16745A"/>
                      </a:solidFill>
                      <a:prstDash val="solid"/>
                    </a:lnL>
                    <a:lnR w="28575" cap="flat" cmpd="sng" algn="ctr">
                      <a:solidFill>
                        <a:srgbClr val="1674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16745A"/>
                      </a:solidFill>
                      <a:prstDash val="solid"/>
                    </a:lnT>
                    <a:lnB w="28575">
                      <a:solidFill>
                        <a:srgbClr val="16745A"/>
                      </a:solidFill>
                      <a:prstDash val="solid"/>
                    </a:lnB>
                    <a:solidFill>
                      <a:srgbClr val="E7EEEB"/>
                    </a:solidFill>
                  </a:tcPr>
                </a:tc>
                <a:tc>
                  <a:txBody>
                    <a:bodyPr/>
                    <a:lstStyle/>
                    <a:p>
                      <a:pPr marL="6350" algn="l" fontAlgn="ctr">
                        <a:lnSpc>
                          <a:spcPct val="100000"/>
                        </a:lnSpc>
                        <a:spcBef>
                          <a:spcPts val="1019"/>
                        </a:spcBef>
                        <a:buNone/>
                      </a:pPr>
                      <a:r>
                        <a:rPr lang="ru-RU" sz="1800" spc="-1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Химия. Теоретические основы химии</a:t>
                      </a:r>
                    </a:p>
                  </a:txBody>
                  <a:tcPr marL="9525" marR="9525" marT="9525" marB="0" anchor="ctr">
                    <a:lnL w="28575">
                      <a:solidFill>
                        <a:srgbClr val="16745A"/>
                      </a:solidFill>
                      <a:prstDash val="solid"/>
                    </a:lnL>
                    <a:lnR w="28575" cap="flat" cmpd="sng" algn="ctr">
                      <a:solidFill>
                        <a:srgbClr val="1674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16745A"/>
                      </a:solidFill>
                      <a:prstDash val="solid"/>
                    </a:lnT>
                    <a:lnB w="28575">
                      <a:solidFill>
                        <a:srgbClr val="16745A"/>
                      </a:solidFill>
                      <a:prstDash val="solid"/>
                    </a:lnB>
                    <a:solidFill>
                      <a:srgbClr val="E7EEEB"/>
                    </a:solidFill>
                  </a:tcPr>
                </a:tc>
                <a:tc>
                  <a:txBody>
                    <a:bodyPr/>
                    <a:lstStyle/>
                    <a:p>
                      <a:pPr marL="6350" algn="ctr" fontAlgn="ctr">
                        <a:lnSpc>
                          <a:spcPct val="100000"/>
                        </a:lnSpc>
                        <a:spcBef>
                          <a:spcPts val="1019"/>
                        </a:spcBef>
                        <a:buNone/>
                      </a:pPr>
                      <a:r>
                        <a:rPr lang="ru-RU" sz="1800" b="1" spc="-1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2</a:t>
                      </a:r>
                    </a:p>
                  </a:txBody>
                  <a:tcPr marL="9525" marR="9525" marT="9525" marB="0" anchor="ctr">
                    <a:lnL w="28575">
                      <a:solidFill>
                        <a:srgbClr val="16745A"/>
                      </a:solidFill>
                      <a:prstDash val="solid"/>
                    </a:lnL>
                    <a:lnR w="28575">
                      <a:solidFill>
                        <a:srgbClr val="16745A"/>
                      </a:solidFill>
                      <a:prstDash val="solid"/>
                    </a:lnR>
                    <a:lnT w="28575">
                      <a:solidFill>
                        <a:srgbClr val="16745A"/>
                      </a:solidFill>
                      <a:prstDash val="solid"/>
                    </a:lnT>
                    <a:lnB w="28575">
                      <a:solidFill>
                        <a:srgbClr val="16745A"/>
                      </a:solidFill>
                      <a:prstDash val="solid"/>
                    </a:lnB>
                    <a:solidFill>
                      <a:srgbClr val="E7EEEB"/>
                    </a:solidFill>
                  </a:tcPr>
                </a:tc>
                <a:tc>
                  <a:txBody>
                    <a:bodyPr/>
                    <a:lstStyle/>
                    <a:p>
                      <a:pPr marL="6350" algn="ctr" fontAlgn="ctr">
                        <a:lnSpc>
                          <a:spcPct val="100000"/>
                        </a:lnSpc>
                        <a:spcBef>
                          <a:spcPts val="1019"/>
                        </a:spcBef>
                        <a:buNone/>
                      </a:pPr>
                      <a:r>
                        <a:rPr lang="ru-RU" sz="1800" spc="-1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2</a:t>
                      </a:r>
                    </a:p>
                  </a:txBody>
                  <a:tcPr marL="9525" marR="9525" marT="9525" marB="0" anchor="ctr">
                    <a:lnL w="28575">
                      <a:solidFill>
                        <a:srgbClr val="16745A"/>
                      </a:solidFill>
                      <a:prstDash val="solid"/>
                    </a:lnL>
                    <a:lnR w="28575">
                      <a:solidFill>
                        <a:srgbClr val="16745A"/>
                      </a:solidFill>
                      <a:prstDash val="solid"/>
                    </a:lnR>
                    <a:lnT w="28575">
                      <a:solidFill>
                        <a:srgbClr val="16745A"/>
                      </a:solidFill>
                      <a:prstDash val="solid"/>
                    </a:lnT>
                    <a:lnB w="28575">
                      <a:solidFill>
                        <a:srgbClr val="16745A"/>
                      </a:solidFill>
                      <a:prstDash val="solid"/>
                    </a:lnB>
                    <a:solidFill>
                      <a:srgbClr val="E7EE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5435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16745A"/>
                      </a:solidFill>
                      <a:prstDash val="solid"/>
                    </a:lnL>
                    <a:lnR w="28575">
                      <a:solidFill>
                        <a:srgbClr val="16745A"/>
                      </a:solidFill>
                      <a:prstDash val="solid"/>
                    </a:lnR>
                    <a:lnT w="28575">
                      <a:solidFill>
                        <a:srgbClr val="16745A"/>
                      </a:solidFill>
                      <a:prstDash val="solid"/>
                    </a:lnT>
                    <a:lnB w="28575">
                      <a:solidFill>
                        <a:srgbClr val="16745A"/>
                      </a:solidFill>
                      <a:prstDash val="solid"/>
                    </a:lnB>
                    <a:solidFill>
                      <a:srgbClr val="E7EEEB"/>
                    </a:solidFill>
                  </a:tcPr>
                </a:tc>
                <a:tc>
                  <a:txBody>
                    <a:bodyPr/>
                    <a:lstStyle/>
                    <a:p>
                      <a:pPr marL="6350" algn="l" fontAlgn="ctr">
                        <a:lnSpc>
                          <a:spcPct val="100000"/>
                        </a:lnSpc>
                        <a:spcBef>
                          <a:spcPts val="1019"/>
                        </a:spcBef>
                        <a:buNone/>
                      </a:pPr>
                      <a:r>
                        <a:rPr lang="ru-RU" sz="1800" spc="-1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Химия. Химия в задачах</a:t>
                      </a:r>
                    </a:p>
                  </a:txBody>
                  <a:tcPr marL="9525" marR="9525" marT="9525" marB="0" anchor="ctr">
                    <a:lnL w="28575">
                      <a:solidFill>
                        <a:srgbClr val="16745A"/>
                      </a:solidFill>
                      <a:prstDash val="solid"/>
                    </a:lnL>
                    <a:lnR w="28575" cap="flat" cmpd="sng" algn="ctr">
                      <a:solidFill>
                        <a:srgbClr val="1674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16745A"/>
                      </a:solidFill>
                      <a:prstDash val="solid"/>
                    </a:lnT>
                    <a:lnB w="28575">
                      <a:solidFill>
                        <a:srgbClr val="16745A"/>
                      </a:solidFill>
                      <a:prstDash val="solid"/>
                    </a:lnB>
                    <a:solidFill>
                      <a:srgbClr val="E7EEEB"/>
                    </a:solidFill>
                  </a:tcPr>
                </a:tc>
                <a:tc>
                  <a:txBody>
                    <a:bodyPr/>
                    <a:lstStyle/>
                    <a:p>
                      <a:pPr marL="6350" algn="ctr" fontAlgn="ctr">
                        <a:lnSpc>
                          <a:spcPct val="100000"/>
                        </a:lnSpc>
                        <a:spcBef>
                          <a:spcPts val="1019"/>
                        </a:spcBef>
                        <a:buNone/>
                      </a:pPr>
                      <a:r>
                        <a:rPr lang="ru-RU" sz="1800" b="1" spc="-1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1</a:t>
                      </a:r>
                    </a:p>
                  </a:txBody>
                  <a:tcPr marL="9525" marR="9525" marT="9525" marB="0" anchor="ctr">
                    <a:lnL w="28575">
                      <a:solidFill>
                        <a:srgbClr val="16745A"/>
                      </a:solidFill>
                      <a:prstDash val="solid"/>
                    </a:lnL>
                    <a:lnR w="28575">
                      <a:solidFill>
                        <a:srgbClr val="16745A"/>
                      </a:solidFill>
                      <a:prstDash val="solid"/>
                    </a:lnR>
                    <a:lnT w="28575">
                      <a:solidFill>
                        <a:srgbClr val="16745A"/>
                      </a:solidFill>
                      <a:prstDash val="solid"/>
                    </a:lnT>
                    <a:lnB w="28575">
                      <a:solidFill>
                        <a:srgbClr val="16745A"/>
                      </a:solidFill>
                      <a:prstDash val="solid"/>
                    </a:lnB>
                    <a:solidFill>
                      <a:srgbClr val="E7EEEB"/>
                    </a:solidFill>
                  </a:tcPr>
                </a:tc>
                <a:tc>
                  <a:txBody>
                    <a:bodyPr/>
                    <a:lstStyle/>
                    <a:p>
                      <a:pPr marL="6350" algn="ctr" fontAlgn="ctr">
                        <a:lnSpc>
                          <a:spcPct val="100000"/>
                        </a:lnSpc>
                        <a:spcBef>
                          <a:spcPts val="1019"/>
                        </a:spcBef>
                        <a:buNone/>
                      </a:pPr>
                      <a:r>
                        <a:rPr lang="ru-RU" sz="1800" spc="-1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1</a:t>
                      </a:r>
                    </a:p>
                  </a:txBody>
                  <a:tcPr marL="9525" marR="9525" marT="9525" marB="0" anchor="ctr">
                    <a:lnL w="28575">
                      <a:solidFill>
                        <a:srgbClr val="16745A"/>
                      </a:solidFill>
                      <a:prstDash val="solid"/>
                    </a:lnL>
                    <a:lnR w="28575">
                      <a:solidFill>
                        <a:srgbClr val="16745A"/>
                      </a:solidFill>
                      <a:prstDash val="solid"/>
                    </a:lnR>
                    <a:lnT w="28575">
                      <a:solidFill>
                        <a:srgbClr val="16745A"/>
                      </a:solidFill>
                      <a:prstDash val="solid"/>
                    </a:lnT>
                    <a:lnB w="28575">
                      <a:solidFill>
                        <a:srgbClr val="16745A"/>
                      </a:solidFill>
                      <a:prstDash val="solid"/>
                    </a:lnB>
                    <a:solidFill>
                      <a:srgbClr val="E7EE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5435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16745A"/>
                      </a:solidFill>
                      <a:prstDash val="solid"/>
                    </a:lnL>
                    <a:lnR w="28575">
                      <a:solidFill>
                        <a:srgbClr val="16745A"/>
                      </a:solidFill>
                      <a:prstDash val="solid"/>
                    </a:lnR>
                    <a:lnT w="28575">
                      <a:solidFill>
                        <a:srgbClr val="16745A"/>
                      </a:solidFill>
                      <a:prstDash val="solid"/>
                    </a:lnT>
                    <a:lnB w="28575">
                      <a:solidFill>
                        <a:srgbClr val="16745A"/>
                      </a:solidFill>
                      <a:prstDash val="solid"/>
                    </a:lnB>
                    <a:solidFill>
                      <a:srgbClr val="E7EEEB"/>
                    </a:solidFill>
                  </a:tcPr>
                </a:tc>
                <a:tc>
                  <a:txBody>
                    <a:bodyPr/>
                    <a:lstStyle/>
                    <a:p>
                      <a:pPr marL="6350" algn="l" fontAlgn="ctr">
                        <a:lnSpc>
                          <a:spcPct val="100000"/>
                        </a:lnSpc>
                        <a:spcBef>
                          <a:spcPts val="1019"/>
                        </a:spcBef>
                        <a:buNone/>
                      </a:pPr>
                      <a:r>
                        <a:rPr lang="ru-RU" sz="1800" spc="-1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Химия. Химия высокомолекулярных соединений</a:t>
                      </a:r>
                    </a:p>
                  </a:txBody>
                  <a:tcPr marL="9525" marR="9525" marT="9525" marB="0" anchor="ctr">
                    <a:lnL w="28575">
                      <a:solidFill>
                        <a:srgbClr val="16745A"/>
                      </a:solidFill>
                      <a:prstDash val="solid"/>
                    </a:lnL>
                    <a:lnR w="28575" cap="flat" cmpd="sng" algn="ctr">
                      <a:solidFill>
                        <a:srgbClr val="1674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16745A"/>
                      </a:solidFill>
                      <a:prstDash val="solid"/>
                    </a:lnT>
                    <a:lnB w="28575">
                      <a:solidFill>
                        <a:srgbClr val="16745A"/>
                      </a:solidFill>
                      <a:prstDash val="solid"/>
                    </a:lnB>
                    <a:solidFill>
                      <a:srgbClr val="E7EEEB"/>
                    </a:solidFill>
                  </a:tcPr>
                </a:tc>
                <a:tc>
                  <a:txBody>
                    <a:bodyPr/>
                    <a:lstStyle/>
                    <a:p>
                      <a:pPr marL="6350" algn="ctr" fontAlgn="ctr">
                        <a:lnSpc>
                          <a:spcPct val="100000"/>
                        </a:lnSpc>
                        <a:spcBef>
                          <a:spcPts val="1019"/>
                        </a:spcBef>
                        <a:buNone/>
                      </a:pPr>
                      <a:r>
                        <a:rPr lang="ru-RU" sz="1800" b="1" spc="-1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0,52</a:t>
                      </a:r>
                    </a:p>
                  </a:txBody>
                  <a:tcPr marL="9525" marR="9525" marT="9525" marB="0" anchor="ctr">
                    <a:lnL w="28575">
                      <a:solidFill>
                        <a:srgbClr val="16745A"/>
                      </a:solidFill>
                      <a:prstDash val="solid"/>
                    </a:lnL>
                    <a:lnR w="28575">
                      <a:solidFill>
                        <a:srgbClr val="16745A"/>
                      </a:solidFill>
                      <a:prstDash val="solid"/>
                    </a:lnR>
                    <a:lnT w="28575">
                      <a:solidFill>
                        <a:srgbClr val="16745A"/>
                      </a:solidFill>
                      <a:prstDash val="solid"/>
                    </a:lnT>
                    <a:lnB w="28575">
                      <a:solidFill>
                        <a:srgbClr val="16745A"/>
                      </a:solidFill>
                      <a:prstDash val="solid"/>
                    </a:lnB>
                    <a:solidFill>
                      <a:srgbClr val="E7EEEB"/>
                    </a:solidFill>
                  </a:tcPr>
                </a:tc>
                <a:tc>
                  <a:txBody>
                    <a:bodyPr/>
                    <a:lstStyle/>
                    <a:p>
                      <a:pPr marL="6350" algn="ctr" fontAlgn="ctr">
                        <a:lnSpc>
                          <a:spcPct val="100000"/>
                        </a:lnSpc>
                        <a:spcBef>
                          <a:spcPts val="1019"/>
                        </a:spcBef>
                        <a:buNone/>
                      </a:pPr>
                      <a:r>
                        <a:rPr lang="ru-RU" sz="1800" spc="-1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28575">
                      <a:solidFill>
                        <a:srgbClr val="16745A"/>
                      </a:solidFill>
                      <a:prstDash val="solid"/>
                    </a:lnL>
                    <a:lnR w="28575">
                      <a:solidFill>
                        <a:srgbClr val="16745A"/>
                      </a:solidFill>
                      <a:prstDash val="solid"/>
                    </a:lnR>
                    <a:lnT w="28575">
                      <a:solidFill>
                        <a:srgbClr val="16745A"/>
                      </a:solidFill>
                      <a:prstDash val="solid"/>
                    </a:lnT>
                    <a:lnB w="28575">
                      <a:solidFill>
                        <a:srgbClr val="16745A"/>
                      </a:solidFill>
                      <a:prstDash val="solid"/>
                    </a:lnB>
                    <a:solidFill>
                      <a:srgbClr val="E7EE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8003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16745A"/>
                      </a:solidFill>
                      <a:prstDash val="solid"/>
                    </a:lnL>
                    <a:lnR w="28575">
                      <a:solidFill>
                        <a:srgbClr val="16745A"/>
                      </a:solidFill>
                      <a:prstDash val="solid"/>
                    </a:lnR>
                    <a:lnT w="28575">
                      <a:solidFill>
                        <a:srgbClr val="16745A"/>
                      </a:solidFill>
                      <a:prstDash val="solid"/>
                    </a:lnT>
                    <a:lnB w="28575">
                      <a:solidFill>
                        <a:srgbClr val="16745A"/>
                      </a:solidFill>
                      <a:prstDash val="solid"/>
                    </a:lnB>
                    <a:solidFill>
                      <a:srgbClr val="E7EEEB"/>
                    </a:solidFill>
                  </a:tcPr>
                </a:tc>
                <a:tc>
                  <a:txBody>
                    <a:bodyPr/>
                    <a:lstStyle/>
                    <a:p>
                      <a:pPr marL="6350" algn="l" fontAlgn="ctr">
                        <a:lnSpc>
                          <a:spcPct val="100000"/>
                        </a:lnSpc>
                        <a:spcBef>
                          <a:spcPts val="1019"/>
                        </a:spcBef>
                        <a:buNone/>
                      </a:pPr>
                      <a:r>
                        <a:rPr lang="ru-RU" sz="1800" spc="-1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Биология. Эволюция органов и систем животных</a:t>
                      </a:r>
                    </a:p>
                  </a:txBody>
                  <a:tcPr marL="9525" marR="9525" marT="9525" marB="0" anchor="ctr">
                    <a:lnL w="28575">
                      <a:solidFill>
                        <a:srgbClr val="16745A"/>
                      </a:solidFill>
                      <a:prstDash val="solid"/>
                    </a:lnL>
                    <a:lnR w="28575" cap="flat" cmpd="sng" algn="ctr">
                      <a:solidFill>
                        <a:srgbClr val="1674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16745A"/>
                      </a:solidFill>
                      <a:prstDash val="solid"/>
                    </a:lnT>
                    <a:lnB w="28575">
                      <a:solidFill>
                        <a:srgbClr val="16745A"/>
                      </a:solidFill>
                      <a:prstDash val="solid"/>
                    </a:lnB>
                    <a:solidFill>
                      <a:srgbClr val="E7EEEB"/>
                    </a:solidFill>
                  </a:tcPr>
                </a:tc>
                <a:tc>
                  <a:txBody>
                    <a:bodyPr/>
                    <a:lstStyle/>
                    <a:p>
                      <a:pPr marL="6350" algn="ctr" fontAlgn="ctr">
                        <a:lnSpc>
                          <a:spcPct val="100000"/>
                        </a:lnSpc>
                        <a:spcBef>
                          <a:spcPts val="1019"/>
                        </a:spcBef>
                        <a:buNone/>
                      </a:pPr>
                      <a:r>
                        <a:rPr lang="ru-RU" sz="1800" b="1" spc="-1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28575">
                      <a:solidFill>
                        <a:srgbClr val="16745A"/>
                      </a:solidFill>
                      <a:prstDash val="solid"/>
                    </a:lnL>
                    <a:lnR w="28575">
                      <a:solidFill>
                        <a:srgbClr val="16745A"/>
                      </a:solidFill>
                      <a:prstDash val="solid"/>
                    </a:lnR>
                    <a:lnT w="28575">
                      <a:solidFill>
                        <a:srgbClr val="16745A"/>
                      </a:solidFill>
                      <a:prstDash val="solid"/>
                    </a:lnT>
                    <a:lnB w="28575">
                      <a:solidFill>
                        <a:srgbClr val="16745A"/>
                      </a:solidFill>
                      <a:prstDash val="solid"/>
                    </a:lnB>
                    <a:solidFill>
                      <a:srgbClr val="E7EEEB"/>
                    </a:solidFill>
                  </a:tcPr>
                </a:tc>
                <a:tc>
                  <a:txBody>
                    <a:bodyPr/>
                    <a:lstStyle/>
                    <a:p>
                      <a:pPr marL="6350" algn="ctr" fontAlgn="ctr">
                        <a:lnSpc>
                          <a:spcPct val="100000"/>
                        </a:lnSpc>
                        <a:spcBef>
                          <a:spcPts val="1019"/>
                        </a:spcBef>
                        <a:buNone/>
                      </a:pPr>
                      <a:r>
                        <a:rPr lang="ru-RU" sz="1800" spc="-1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2</a:t>
                      </a:r>
                    </a:p>
                  </a:txBody>
                  <a:tcPr marL="9525" marR="9525" marT="9525" marB="0" anchor="ctr">
                    <a:lnL w="28575">
                      <a:solidFill>
                        <a:srgbClr val="16745A"/>
                      </a:solidFill>
                      <a:prstDash val="solid"/>
                    </a:lnL>
                    <a:lnR w="28575">
                      <a:solidFill>
                        <a:srgbClr val="16745A"/>
                      </a:solidFill>
                      <a:prstDash val="solid"/>
                    </a:lnR>
                    <a:lnT w="28575">
                      <a:solidFill>
                        <a:srgbClr val="16745A"/>
                      </a:solidFill>
                      <a:prstDash val="solid"/>
                    </a:lnT>
                    <a:lnB w="28575">
                      <a:solidFill>
                        <a:srgbClr val="16745A"/>
                      </a:solidFill>
                      <a:prstDash val="solid"/>
                    </a:lnB>
                    <a:solidFill>
                      <a:srgbClr val="E7EE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8003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16745A"/>
                      </a:solidFill>
                      <a:prstDash val="solid"/>
                    </a:lnL>
                    <a:lnR w="28575">
                      <a:solidFill>
                        <a:srgbClr val="16745A"/>
                      </a:solidFill>
                      <a:prstDash val="solid"/>
                    </a:lnR>
                    <a:lnT w="28575">
                      <a:solidFill>
                        <a:srgbClr val="16745A"/>
                      </a:solidFill>
                      <a:prstDash val="solid"/>
                    </a:lnT>
                    <a:lnB w="28575">
                      <a:solidFill>
                        <a:srgbClr val="16745A"/>
                      </a:solidFill>
                      <a:prstDash val="solid"/>
                    </a:lnB>
                    <a:solidFill>
                      <a:srgbClr val="E7EEEB"/>
                    </a:solidFill>
                  </a:tcPr>
                </a:tc>
                <a:tc>
                  <a:txBody>
                    <a:bodyPr/>
                    <a:lstStyle/>
                    <a:p>
                      <a:pPr marL="6350" algn="l" fontAlgn="ctr">
                        <a:lnSpc>
                          <a:spcPct val="100000"/>
                        </a:lnSpc>
                        <a:spcBef>
                          <a:spcPts val="1019"/>
                        </a:spcBef>
                        <a:buNone/>
                      </a:pPr>
                      <a:r>
                        <a:rPr lang="ru-RU" sz="1800" spc="-1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Химия. Химия и здоровье</a:t>
                      </a:r>
                    </a:p>
                  </a:txBody>
                  <a:tcPr marL="9525" marR="9525" marT="9525" marB="0" anchor="ctr">
                    <a:lnL w="28575">
                      <a:solidFill>
                        <a:srgbClr val="16745A"/>
                      </a:solidFill>
                      <a:prstDash val="solid"/>
                    </a:lnL>
                    <a:lnR w="28575" cap="flat" cmpd="sng" algn="ctr">
                      <a:solidFill>
                        <a:srgbClr val="1674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16745A"/>
                      </a:solidFill>
                      <a:prstDash val="solid"/>
                    </a:lnT>
                    <a:lnB w="28575">
                      <a:solidFill>
                        <a:srgbClr val="16745A"/>
                      </a:solidFill>
                      <a:prstDash val="solid"/>
                    </a:lnB>
                    <a:solidFill>
                      <a:srgbClr val="E7EEEB"/>
                    </a:solidFill>
                  </a:tcPr>
                </a:tc>
                <a:tc>
                  <a:txBody>
                    <a:bodyPr/>
                    <a:lstStyle/>
                    <a:p>
                      <a:pPr marL="6350" algn="ctr" fontAlgn="ctr">
                        <a:lnSpc>
                          <a:spcPct val="100000"/>
                        </a:lnSpc>
                        <a:spcBef>
                          <a:spcPts val="1019"/>
                        </a:spcBef>
                        <a:buNone/>
                      </a:pPr>
                      <a:r>
                        <a:rPr lang="ru-RU" sz="1800" b="1" spc="-1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28575">
                      <a:solidFill>
                        <a:srgbClr val="16745A"/>
                      </a:solidFill>
                      <a:prstDash val="solid"/>
                    </a:lnL>
                    <a:lnR w="28575">
                      <a:solidFill>
                        <a:srgbClr val="16745A"/>
                      </a:solidFill>
                      <a:prstDash val="solid"/>
                    </a:lnR>
                    <a:lnT w="28575">
                      <a:solidFill>
                        <a:srgbClr val="16745A"/>
                      </a:solidFill>
                      <a:prstDash val="solid"/>
                    </a:lnT>
                    <a:lnB w="28575">
                      <a:solidFill>
                        <a:srgbClr val="16745A"/>
                      </a:solidFill>
                      <a:prstDash val="solid"/>
                    </a:lnB>
                    <a:solidFill>
                      <a:srgbClr val="E7EEEB"/>
                    </a:solidFill>
                  </a:tcPr>
                </a:tc>
                <a:tc>
                  <a:txBody>
                    <a:bodyPr/>
                    <a:lstStyle/>
                    <a:p>
                      <a:pPr marL="6350" algn="ctr" fontAlgn="ctr">
                        <a:lnSpc>
                          <a:spcPct val="100000"/>
                        </a:lnSpc>
                        <a:spcBef>
                          <a:spcPts val="1019"/>
                        </a:spcBef>
                        <a:buNone/>
                      </a:pPr>
                      <a:r>
                        <a:rPr lang="ru-RU" sz="1800" spc="-1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1</a:t>
                      </a:r>
                    </a:p>
                  </a:txBody>
                  <a:tcPr marL="9525" marR="9525" marT="9525" marB="0" anchor="ctr">
                    <a:lnL w="28575">
                      <a:solidFill>
                        <a:srgbClr val="16745A"/>
                      </a:solidFill>
                      <a:prstDash val="solid"/>
                    </a:lnL>
                    <a:lnR w="28575">
                      <a:solidFill>
                        <a:srgbClr val="16745A"/>
                      </a:solidFill>
                      <a:prstDash val="solid"/>
                    </a:lnR>
                    <a:lnT w="28575">
                      <a:solidFill>
                        <a:srgbClr val="16745A"/>
                      </a:solidFill>
                      <a:prstDash val="solid"/>
                    </a:lnT>
                    <a:lnB w="28575">
                      <a:solidFill>
                        <a:srgbClr val="16745A"/>
                      </a:solidFill>
                      <a:prstDash val="solid"/>
                    </a:lnB>
                    <a:solidFill>
                      <a:srgbClr val="E7EE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5435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16745A"/>
                      </a:solidFill>
                      <a:prstDash val="solid"/>
                    </a:lnL>
                    <a:lnR w="28575">
                      <a:solidFill>
                        <a:srgbClr val="16745A"/>
                      </a:solidFill>
                      <a:prstDash val="solid"/>
                    </a:lnR>
                    <a:lnT w="28575">
                      <a:solidFill>
                        <a:srgbClr val="16745A"/>
                      </a:solidFill>
                      <a:prstDash val="solid"/>
                    </a:lnT>
                    <a:lnB w="28575">
                      <a:solidFill>
                        <a:srgbClr val="16745A"/>
                      </a:solidFill>
                      <a:prstDash val="solid"/>
                    </a:lnB>
                    <a:solidFill>
                      <a:srgbClr val="E7EEEB"/>
                    </a:solidFill>
                  </a:tcPr>
                </a:tc>
                <a:tc>
                  <a:txBody>
                    <a:bodyPr/>
                    <a:lstStyle/>
                    <a:p>
                      <a:pPr marL="6350" algn="l" fontAlgn="ctr">
                        <a:lnSpc>
                          <a:spcPct val="100000"/>
                        </a:lnSpc>
                        <a:spcBef>
                          <a:spcPts val="1019"/>
                        </a:spcBef>
                        <a:buNone/>
                      </a:pPr>
                      <a:r>
                        <a:rPr lang="ru-RU" sz="1800" spc="-1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Биология. Генная инженерия</a:t>
                      </a:r>
                    </a:p>
                  </a:txBody>
                  <a:tcPr marL="9525" marR="9525" marT="9525" marB="0" anchor="ctr">
                    <a:lnL w="28575">
                      <a:solidFill>
                        <a:srgbClr val="16745A"/>
                      </a:solidFill>
                      <a:prstDash val="solid"/>
                    </a:lnL>
                    <a:lnR w="28575" cap="flat" cmpd="sng" algn="ctr">
                      <a:solidFill>
                        <a:srgbClr val="1674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16745A"/>
                      </a:solidFill>
                      <a:prstDash val="solid"/>
                    </a:lnT>
                    <a:lnB w="28575">
                      <a:solidFill>
                        <a:srgbClr val="16745A"/>
                      </a:solidFill>
                      <a:prstDash val="solid"/>
                    </a:lnB>
                    <a:solidFill>
                      <a:srgbClr val="E7EEEB"/>
                    </a:solidFill>
                  </a:tcPr>
                </a:tc>
                <a:tc>
                  <a:txBody>
                    <a:bodyPr/>
                    <a:lstStyle/>
                    <a:p>
                      <a:pPr marL="6350" algn="ctr" fontAlgn="ctr">
                        <a:lnSpc>
                          <a:spcPct val="100000"/>
                        </a:lnSpc>
                        <a:spcBef>
                          <a:spcPts val="1019"/>
                        </a:spcBef>
                        <a:buNone/>
                      </a:pPr>
                      <a:r>
                        <a:rPr lang="ru-RU" sz="1800" b="1" spc="-1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1,48</a:t>
                      </a:r>
                    </a:p>
                  </a:txBody>
                  <a:tcPr marL="9525" marR="9525" marT="9525" marB="0" anchor="ctr">
                    <a:lnL w="28575">
                      <a:solidFill>
                        <a:srgbClr val="16745A"/>
                      </a:solidFill>
                      <a:prstDash val="solid"/>
                    </a:lnL>
                    <a:lnR w="28575">
                      <a:solidFill>
                        <a:srgbClr val="16745A"/>
                      </a:solidFill>
                      <a:prstDash val="solid"/>
                    </a:lnR>
                    <a:lnT w="28575">
                      <a:solidFill>
                        <a:srgbClr val="16745A"/>
                      </a:solidFill>
                      <a:prstDash val="solid"/>
                    </a:lnT>
                    <a:lnB w="28575">
                      <a:solidFill>
                        <a:srgbClr val="16745A"/>
                      </a:solidFill>
                      <a:prstDash val="solid"/>
                    </a:lnB>
                    <a:solidFill>
                      <a:srgbClr val="E7EEEB"/>
                    </a:solidFill>
                  </a:tcPr>
                </a:tc>
                <a:tc>
                  <a:txBody>
                    <a:bodyPr/>
                    <a:lstStyle/>
                    <a:p>
                      <a:pPr marL="6350" algn="ctr" fontAlgn="ctr">
                        <a:lnSpc>
                          <a:spcPct val="100000"/>
                        </a:lnSpc>
                        <a:spcBef>
                          <a:spcPts val="1019"/>
                        </a:spcBef>
                        <a:buNone/>
                      </a:pPr>
                      <a:r>
                        <a:rPr lang="ru-RU" sz="1800" spc="-1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28575">
                      <a:solidFill>
                        <a:srgbClr val="16745A"/>
                      </a:solidFill>
                      <a:prstDash val="solid"/>
                    </a:lnL>
                    <a:lnR w="28575">
                      <a:solidFill>
                        <a:srgbClr val="16745A"/>
                      </a:solidFill>
                      <a:prstDash val="solid"/>
                    </a:lnR>
                    <a:lnT w="28575">
                      <a:solidFill>
                        <a:srgbClr val="16745A"/>
                      </a:solidFill>
                      <a:prstDash val="solid"/>
                    </a:lnT>
                    <a:lnB w="28575">
                      <a:solidFill>
                        <a:srgbClr val="16745A"/>
                      </a:solidFill>
                      <a:prstDash val="solid"/>
                    </a:lnB>
                    <a:solidFill>
                      <a:srgbClr val="E7EE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55435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16745A"/>
                      </a:solidFill>
                      <a:prstDash val="solid"/>
                    </a:lnL>
                    <a:lnR w="28575">
                      <a:solidFill>
                        <a:srgbClr val="16745A"/>
                      </a:solidFill>
                      <a:prstDash val="solid"/>
                    </a:lnR>
                    <a:lnT w="28575">
                      <a:solidFill>
                        <a:srgbClr val="16745A"/>
                      </a:solidFill>
                      <a:prstDash val="solid"/>
                    </a:lnT>
                    <a:lnB w="28575">
                      <a:solidFill>
                        <a:srgbClr val="16745A"/>
                      </a:solidFill>
                      <a:prstDash val="solid"/>
                    </a:lnB>
                    <a:solidFill>
                      <a:srgbClr val="E7EEEB"/>
                    </a:solidFill>
                  </a:tcPr>
                </a:tc>
                <a:tc>
                  <a:txBody>
                    <a:bodyPr/>
                    <a:lstStyle/>
                    <a:p>
                      <a:pPr marL="6350" algn="l" fontAlgn="ctr">
                        <a:lnSpc>
                          <a:spcPct val="100000"/>
                        </a:lnSpc>
                        <a:spcBef>
                          <a:spcPts val="1019"/>
                        </a:spcBef>
                        <a:buNone/>
                      </a:pPr>
                      <a:r>
                        <a:rPr lang="ru-RU" sz="1800" spc="-1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Биология. Анатомия и морфология растений</a:t>
                      </a:r>
                    </a:p>
                  </a:txBody>
                  <a:tcPr marL="9525" marR="9525" marT="9525" marB="0" anchor="ctr">
                    <a:lnL w="28575">
                      <a:solidFill>
                        <a:srgbClr val="16745A"/>
                      </a:solidFill>
                      <a:prstDash val="solid"/>
                    </a:lnL>
                    <a:lnR w="28575" cap="flat" cmpd="sng" algn="ctr">
                      <a:solidFill>
                        <a:srgbClr val="1674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16745A"/>
                      </a:solidFill>
                      <a:prstDash val="solid"/>
                    </a:lnT>
                    <a:lnB w="28575">
                      <a:solidFill>
                        <a:srgbClr val="16745A"/>
                      </a:solidFill>
                      <a:prstDash val="solid"/>
                    </a:lnB>
                    <a:solidFill>
                      <a:srgbClr val="E7EEEB"/>
                    </a:solidFill>
                  </a:tcPr>
                </a:tc>
                <a:tc>
                  <a:txBody>
                    <a:bodyPr/>
                    <a:lstStyle/>
                    <a:p>
                      <a:pPr marL="6350" algn="ctr" fontAlgn="ctr">
                        <a:lnSpc>
                          <a:spcPct val="100000"/>
                        </a:lnSpc>
                        <a:spcBef>
                          <a:spcPts val="1019"/>
                        </a:spcBef>
                        <a:buNone/>
                      </a:pPr>
                      <a:r>
                        <a:rPr lang="ru-RU" sz="1800" b="1" spc="-1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1,52</a:t>
                      </a:r>
                    </a:p>
                  </a:txBody>
                  <a:tcPr marL="9525" marR="9525" marT="9525" marB="0" anchor="ctr">
                    <a:lnL w="28575">
                      <a:solidFill>
                        <a:srgbClr val="16745A"/>
                      </a:solidFill>
                      <a:prstDash val="solid"/>
                    </a:lnL>
                    <a:lnR w="28575">
                      <a:solidFill>
                        <a:srgbClr val="16745A"/>
                      </a:solidFill>
                      <a:prstDash val="solid"/>
                    </a:lnR>
                    <a:lnT w="28575">
                      <a:solidFill>
                        <a:srgbClr val="16745A"/>
                      </a:solidFill>
                      <a:prstDash val="solid"/>
                    </a:lnT>
                    <a:lnB w="28575">
                      <a:solidFill>
                        <a:srgbClr val="16745A"/>
                      </a:solidFill>
                      <a:prstDash val="solid"/>
                    </a:lnB>
                    <a:solidFill>
                      <a:srgbClr val="E7EEEB"/>
                    </a:solidFill>
                  </a:tcPr>
                </a:tc>
                <a:tc>
                  <a:txBody>
                    <a:bodyPr/>
                    <a:lstStyle/>
                    <a:p>
                      <a:pPr marL="6350" algn="ctr" fontAlgn="ctr">
                        <a:lnSpc>
                          <a:spcPct val="100000"/>
                        </a:lnSpc>
                        <a:spcBef>
                          <a:spcPts val="1019"/>
                        </a:spcBef>
                        <a:buNone/>
                      </a:pPr>
                      <a:r>
                        <a:rPr lang="ru-RU" sz="1800" spc="-1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-</a:t>
                      </a:r>
                    </a:p>
                  </a:txBody>
                  <a:tcPr marL="9525" marR="9525" marT="9525" marB="0" anchor="ctr">
                    <a:lnL w="28575">
                      <a:solidFill>
                        <a:srgbClr val="16745A"/>
                      </a:solidFill>
                      <a:prstDash val="solid"/>
                    </a:lnL>
                    <a:lnR w="28575">
                      <a:solidFill>
                        <a:srgbClr val="16745A"/>
                      </a:solidFill>
                      <a:prstDash val="solid"/>
                    </a:lnR>
                    <a:lnT w="28575">
                      <a:solidFill>
                        <a:srgbClr val="16745A"/>
                      </a:solidFill>
                      <a:prstDash val="solid"/>
                    </a:lnT>
                    <a:lnB w="28575">
                      <a:solidFill>
                        <a:srgbClr val="16745A"/>
                      </a:solidFill>
                      <a:prstDash val="solid"/>
                    </a:lnB>
                    <a:solidFill>
                      <a:srgbClr val="E7EE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8003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16745A"/>
                      </a:solidFill>
                      <a:prstDash val="solid"/>
                    </a:lnL>
                    <a:lnR w="28575">
                      <a:solidFill>
                        <a:srgbClr val="16745A"/>
                      </a:solidFill>
                      <a:prstDash val="solid"/>
                    </a:lnR>
                    <a:lnT w="28575">
                      <a:solidFill>
                        <a:srgbClr val="16745A"/>
                      </a:solidFill>
                      <a:prstDash val="solid"/>
                    </a:lnT>
                    <a:lnB w="28575">
                      <a:solidFill>
                        <a:srgbClr val="16745A"/>
                      </a:solidFill>
                      <a:prstDash val="solid"/>
                    </a:lnB>
                    <a:solidFill>
                      <a:srgbClr val="E7EEEB"/>
                    </a:solidFill>
                  </a:tcPr>
                </a:tc>
                <a:tc>
                  <a:txBody>
                    <a:bodyPr/>
                    <a:lstStyle/>
                    <a:p>
                      <a:pPr marL="6350" algn="l" fontAlgn="ctr">
                        <a:lnSpc>
                          <a:spcPct val="100000"/>
                        </a:lnSpc>
                        <a:spcBef>
                          <a:spcPts val="1019"/>
                        </a:spcBef>
                        <a:buNone/>
                      </a:pPr>
                      <a:r>
                        <a:rPr lang="ru-RU" sz="1800" spc="-1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Биология. Анатомия и физиология человека</a:t>
                      </a:r>
                    </a:p>
                  </a:txBody>
                  <a:tcPr marL="9525" marR="9525" marT="9525" marB="0" anchor="ctr">
                    <a:lnL w="28575">
                      <a:solidFill>
                        <a:srgbClr val="16745A"/>
                      </a:solidFill>
                      <a:prstDash val="solid"/>
                    </a:lnL>
                    <a:lnR w="28575" cap="flat" cmpd="sng" algn="ctr">
                      <a:solidFill>
                        <a:srgbClr val="1674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>
                      <a:solidFill>
                        <a:srgbClr val="16745A"/>
                      </a:solidFill>
                      <a:prstDash val="solid"/>
                    </a:lnT>
                    <a:lnB w="28575">
                      <a:solidFill>
                        <a:srgbClr val="16745A"/>
                      </a:solidFill>
                      <a:prstDash val="solid"/>
                    </a:lnB>
                    <a:solidFill>
                      <a:srgbClr val="E7EEEB"/>
                    </a:solidFill>
                  </a:tcPr>
                </a:tc>
                <a:tc>
                  <a:txBody>
                    <a:bodyPr/>
                    <a:lstStyle/>
                    <a:p>
                      <a:pPr marL="6350" algn="ctr" fontAlgn="ctr">
                        <a:lnSpc>
                          <a:spcPct val="100000"/>
                        </a:lnSpc>
                        <a:spcBef>
                          <a:spcPts val="1019"/>
                        </a:spcBef>
                        <a:buNone/>
                      </a:pPr>
                      <a:r>
                        <a:rPr lang="ru-RU" sz="1800" b="1" spc="-1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0,48</a:t>
                      </a:r>
                    </a:p>
                  </a:txBody>
                  <a:tcPr marL="9525" marR="9525" marT="9525" marB="0" anchor="ctr">
                    <a:lnL w="28575">
                      <a:solidFill>
                        <a:srgbClr val="16745A"/>
                      </a:solidFill>
                      <a:prstDash val="solid"/>
                    </a:lnL>
                    <a:lnR w="28575">
                      <a:solidFill>
                        <a:srgbClr val="16745A"/>
                      </a:solidFill>
                      <a:prstDash val="solid"/>
                    </a:lnR>
                    <a:lnT w="28575">
                      <a:solidFill>
                        <a:srgbClr val="16745A"/>
                      </a:solidFill>
                      <a:prstDash val="solid"/>
                    </a:lnT>
                    <a:lnB w="28575">
                      <a:solidFill>
                        <a:srgbClr val="16745A"/>
                      </a:solidFill>
                      <a:prstDash val="solid"/>
                    </a:lnB>
                    <a:solidFill>
                      <a:srgbClr val="E7EEEB"/>
                    </a:solidFill>
                  </a:tcPr>
                </a:tc>
                <a:tc>
                  <a:txBody>
                    <a:bodyPr/>
                    <a:lstStyle/>
                    <a:p>
                      <a:pPr marL="6350" algn="ctr" fontAlgn="ctr">
                        <a:lnSpc>
                          <a:spcPct val="100000"/>
                        </a:lnSpc>
                        <a:spcBef>
                          <a:spcPts val="1019"/>
                        </a:spcBef>
                        <a:buNone/>
                      </a:pPr>
                      <a:r>
                        <a:rPr lang="ru-RU" sz="1800" spc="-10" dirty="0">
                          <a:solidFill>
                            <a:schemeClr val="tx1"/>
                          </a:solidFill>
                          <a:latin typeface="Calibri"/>
                          <a:ea typeface="+mn-ea"/>
                          <a:cs typeface="Calibri"/>
                        </a:rPr>
                        <a:t>1,5</a:t>
                      </a:r>
                    </a:p>
                  </a:txBody>
                  <a:tcPr marL="9525" marR="9525" marT="9525" marB="0" anchor="ctr">
                    <a:lnL w="28575">
                      <a:solidFill>
                        <a:srgbClr val="16745A"/>
                      </a:solidFill>
                      <a:prstDash val="solid"/>
                    </a:lnL>
                    <a:lnR w="28575">
                      <a:solidFill>
                        <a:srgbClr val="16745A"/>
                      </a:solidFill>
                      <a:prstDash val="solid"/>
                    </a:lnR>
                    <a:lnT w="28575">
                      <a:solidFill>
                        <a:srgbClr val="16745A"/>
                      </a:solidFill>
                      <a:prstDash val="solid"/>
                    </a:lnT>
                    <a:lnB w="28575">
                      <a:solidFill>
                        <a:srgbClr val="16745A"/>
                      </a:solidFill>
                      <a:prstDash val="solid"/>
                    </a:lnB>
                    <a:solidFill>
                      <a:srgbClr val="E7EE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80035">
                <a:tc gridSpan="2">
                  <a:txBody>
                    <a:bodyPr/>
                    <a:lstStyle/>
                    <a:p>
                      <a:pPr marL="1905" algn="ctr">
                        <a:lnSpc>
                          <a:spcPts val="2105"/>
                        </a:lnSpc>
                      </a:pPr>
                      <a:r>
                        <a:rPr sz="1800" b="1" spc="-10" dirty="0">
                          <a:latin typeface="Calibri"/>
                          <a:cs typeface="Calibri"/>
                        </a:rPr>
                        <a:t>Количество</a:t>
                      </a:r>
                      <a:r>
                        <a:rPr sz="1800" b="1" spc="-2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часов</a:t>
                      </a:r>
                      <a:r>
                        <a:rPr sz="1800" b="1" spc="-1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dirty="0">
                          <a:latin typeface="Calibri"/>
                          <a:cs typeface="Calibri"/>
                        </a:rPr>
                        <a:t>в</a:t>
                      </a:r>
                      <a:r>
                        <a:rPr sz="1800" b="1" spc="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1800" b="1" spc="-10" dirty="0">
                          <a:latin typeface="Calibri"/>
                          <a:cs typeface="Calibri"/>
                        </a:rPr>
                        <a:t>неделю/год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8575">
                      <a:solidFill>
                        <a:srgbClr val="16745A"/>
                      </a:solidFill>
                      <a:prstDash val="solid"/>
                    </a:lnL>
                    <a:lnR w="28575" cap="flat" cmpd="sng" algn="ctr">
                      <a:solidFill>
                        <a:srgbClr val="1674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674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16745A"/>
                      </a:solidFill>
                      <a:prstDash val="solid"/>
                    </a:lnB>
                    <a:solidFill>
                      <a:srgbClr val="E7EEEB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2105"/>
                        </a:lnSpc>
                      </a:pPr>
                      <a:r>
                        <a:rPr sz="1800" b="1" spc="-25" dirty="0">
                          <a:latin typeface="Calibri"/>
                          <a:cs typeface="Calibri"/>
                        </a:rPr>
                        <a:t>3</a:t>
                      </a:r>
                      <a:r>
                        <a:rPr lang="ru-RU" sz="1800" b="0" spc="0" dirty="0">
                          <a:latin typeface="Calibri"/>
                          <a:cs typeface="Calibri"/>
                        </a:rPr>
                        <a:t>7</a:t>
                      </a:r>
                      <a:endParaRPr lang="ru-RU" sz="1800" b="1" spc="-25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1674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1674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1674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16745A"/>
                      </a:solidFill>
                      <a:prstDash val="solid"/>
                    </a:lnB>
                    <a:solidFill>
                      <a:srgbClr val="E7EEEB"/>
                    </a:solidFill>
                  </a:tcPr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2105"/>
                        </a:lnSpc>
                      </a:pPr>
                      <a:r>
                        <a:rPr sz="1800" b="1" spc="-25" dirty="0">
                          <a:latin typeface="Calibri"/>
                          <a:cs typeface="Calibri"/>
                        </a:rPr>
                        <a:t>3</a:t>
                      </a:r>
                      <a:r>
                        <a:rPr lang="ru-RU" sz="1800" b="1" spc="-25" dirty="0">
                          <a:latin typeface="Calibri"/>
                          <a:cs typeface="Calibri"/>
                        </a:rPr>
                        <a:t>7</a:t>
                      </a:r>
                      <a:endParaRPr sz="18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8575" cap="flat" cmpd="sng" algn="ctr">
                      <a:solidFill>
                        <a:srgbClr val="1674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>
                      <a:solidFill>
                        <a:srgbClr val="16745A"/>
                      </a:solidFill>
                      <a:prstDash val="solid"/>
                    </a:lnR>
                    <a:lnT w="28575" cap="flat" cmpd="sng" algn="ctr">
                      <a:solidFill>
                        <a:srgbClr val="16745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16745A"/>
                      </a:solidFill>
                      <a:prstDash val="solid"/>
                    </a:lnB>
                    <a:solidFill>
                      <a:srgbClr val="E7EE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Grp="1"/>
          </p:cNvGraphicFramePr>
          <p:nvPr/>
        </p:nvGraphicFramePr>
        <p:xfrm>
          <a:off x="475703" y="1763712"/>
          <a:ext cx="5389880" cy="375094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538988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5285">
                <a:tc>
                  <a:txBody>
                    <a:bodyPr/>
                    <a:lstStyle/>
                    <a:p>
                      <a:pPr marL="9525">
                        <a:lnSpc>
                          <a:spcPts val="2815"/>
                        </a:lnSpc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Иностранный</a:t>
                      </a:r>
                      <a:r>
                        <a:rPr sz="2400" spc="-6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язык</a:t>
                      </a:r>
                      <a:r>
                        <a:rPr sz="2400" spc="-7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(английский)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8575">
                      <a:solidFill>
                        <a:srgbClr val="16745A"/>
                      </a:solidFill>
                      <a:prstDash val="solid"/>
                    </a:lnL>
                    <a:lnR w="28575">
                      <a:solidFill>
                        <a:srgbClr val="16745A"/>
                      </a:solidFill>
                      <a:prstDash val="solid"/>
                    </a:lnR>
                    <a:lnT w="28575">
                      <a:solidFill>
                        <a:srgbClr val="16745A"/>
                      </a:solidFill>
                      <a:prstDash val="solid"/>
                    </a:lnT>
                    <a:lnB w="28575">
                      <a:solidFill>
                        <a:srgbClr val="16745A"/>
                      </a:solidFill>
                      <a:prstDash val="solid"/>
                    </a:lnB>
                    <a:solidFill>
                      <a:srgbClr val="E7EE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5285">
                <a:tc>
                  <a:txBody>
                    <a:bodyPr/>
                    <a:lstStyle/>
                    <a:p>
                      <a:pPr marL="9525">
                        <a:lnSpc>
                          <a:spcPts val="2815"/>
                        </a:lnSpc>
                      </a:pPr>
                      <a:r>
                        <a:rPr sz="2400" spc="-10" dirty="0">
                          <a:latin typeface="Calibri"/>
                          <a:cs typeface="Calibri"/>
                        </a:rPr>
                        <a:t>Обществознание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8575">
                      <a:solidFill>
                        <a:srgbClr val="16745A"/>
                      </a:solidFill>
                      <a:prstDash val="solid"/>
                    </a:lnL>
                    <a:lnR w="28575">
                      <a:solidFill>
                        <a:srgbClr val="16745A"/>
                      </a:solidFill>
                      <a:prstDash val="solid"/>
                    </a:lnR>
                    <a:lnT w="28575">
                      <a:solidFill>
                        <a:srgbClr val="16745A"/>
                      </a:solidFill>
                      <a:prstDash val="solid"/>
                    </a:lnT>
                    <a:lnB w="28575">
                      <a:solidFill>
                        <a:srgbClr val="16745A"/>
                      </a:solidFill>
                      <a:prstDash val="solid"/>
                    </a:lnB>
                    <a:solidFill>
                      <a:srgbClr val="E7EE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4650">
                <a:tc>
                  <a:txBody>
                    <a:bodyPr/>
                    <a:lstStyle/>
                    <a:p>
                      <a:pPr marL="9525">
                        <a:lnSpc>
                          <a:spcPts val="2815"/>
                        </a:lnSpc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История</a:t>
                      </a:r>
                      <a:r>
                        <a:rPr sz="24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(в</a:t>
                      </a:r>
                      <a:r>
                        <a:rPr sz="24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11</a:t>
                      </a:r>
                      <a:r>
                        <a:rPr sz="24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классе)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8575">
                      <a:solidFill>
                        <a:srgbClr val="16745A"/>
                      </a:solidFill>
                      <a:prstDash val="solid"/>
                    </a:lnL>
                    <a:lnR w="28575">
                      <a:solidFill>
                        <a:srgbClr val="16745A"/>
                      </a:solidFill>
                      <a:prstDash val="solid"/>
                    </a:lnR>
                    <a:lnT w="28575">
                      <a:solidFill>
                        <a:srgbClr val="16745A"/>
                      </a:solidFill>
                      <a:prstDash val="solid"/>
                    </a:lnT>
                    <a:lnB w="28575">
                      <a:solidFill>
                        <a:srgbClr val="16745A"/>
                      </a:solidFill>
                      <a:prstDash val="solid"/>
                    </a:lnB>
                    <a:solidFill>
                      <a:srgbClr val="E7EE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5285">
                <a:tc>
                  <a:txBody>
                    <a:bodyPr/>
                    <a:lstStyle/>
                    <a:p>
                      <a:pPr marL="9525">
                        <a:lnSpc>
                          <a:spcPts val="2815"/>
                        </a:lnSpc>
                      </a:pPr>
                      <a:r>
                        <a:rPr sz="2400" spc="-10" dirty="0">
                          <a:latin typeface="Calibri"/>
                          <a:cs typeface="Calibri"/>
                        </a:rPr>
                        <a:t>География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8575">
                      <a:solidFill>
                        <a:srgbClr val="16745A"/>
                      </a:solidFill>
                      <a:prstDash val="solid"/>
                    </a:lnL>
                    <a:lnR w="28575">
                      <a:solidFill>
                        <a:srgbClr val="16745A"/>
                      </a:solidFill>
                      <a:prstDash val="solid"/>
                    </a:lnR>
                    <a:lnT w="28575">
                      <a:solidFill>
                        <a:srgbClr val="16745A"/>
                      </a:solidFill>
                      <a:prstDash val="solid"/>
                    </a:lnT>
                    <a:lnB w="28575">
                      <a:solidFill>
                        <a:srgbClr val="16745A"/>
                      </a:solidFill>
                      <a:prstDash val="solid"/>
                    </a:lnB>
                    <a:solidFill>
                      <a:srgbClr val="E7EE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5285">
                <a:tc>
                  <a:txBody>
                    <a:bodyPr/>
                    <a:lstStyle/>
                    <a:p>
                      <a:pPr marL="9525">
                        <a:lnSpc>
                          <a:spcPts val="2815"/>
                        </a:lnSpc>
                      </a:pPr>
                      <a:r>
                        <a:rPr sz="2400" spc="-10" dirty="0">
                          <a:latin typeface="Calibri"/>
                          <a:cs typeface="Calibri"/>
                        </a:rPr>
                        <a:t>Информатика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8575">
                      <a:solidFill>
                        <a:srgbClr val="16745A"/>
                      </a:solidFill>
                      <a:prstDash val="solid"/>
                    </a:lnL>
                    <a:lnR w="28575">
                      <a:solidFill>
                        <a:srgbClr val="16745A"/>
                      </a:solidFill>
                      <a:prstDash val="solid"/>
                    </a:lnR>
                    <a:lnT w="28575">
                      <a:solidFill>
                        <a:srgbClr val="16745A"/>
                      </a:solidFill>
                      <a:prstDash val="solid"/>
                    </a:lnT>
                    <a:lnB w="28575">
                      <a:solidFill>
                        <a:srgbClr val="16745A"/>
                      </a:solidFill>
                      <a:prstDash val="solid"/>
                    </a:lnB>
                    <a:solidFill>
                      <a:srgbClr val="E7EE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5285">
                <a:tc>
                  <a:txBody>
                    <a:bodyPr/>
                    <a:lstStyle/>
                    <a:p>
                      <a:pPr marL="9525">
                        <a:lnSpc>
                          <a:spcPts val="2820"/>
                        </a:lnSpc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Основы</a:t>
                      </a:r>
                      <a:r>
                        <a:rPr sz="2400" spc="-2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безопасности</a:t>
                      </a:r>
                      <a:r>
                        <a:rPr sz="24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2400" spc="-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защиты</a:t>
                      </a:r>
                      <a:r>
                        <a:rPr sz="2400" spc="-3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Родины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8575">
                      <a:solidFill>
                        <a:srgbClr val="16745A"/>
                      </a:solidFill>
                      <a:prstDash val="solid"/>
                    </a:lnL>
                    <a:lnR w="28575">
                      <a:solidFill>
                        <a:srgbClr val="16745A"/>
                      </a:solidFill>
                      <a:prstDash val="solid"/>
                    </a:lnR>
                    <a:lnT w="28575">
                      <a:solidFill>
                        <a:srgbClr val="16745A"/>
                      </a:solidFill>
                      <a:prstDash val="solid"/>
                    </a:lnT>
                    <a:lnB w="28575">
                      <a:solidFill>
                        <a:srgbClr val="16745A"/>
                      </a:solidFill>
                      <a:prstDash val="solid"/>
                    </a:lnB>
                    <a:solidFill>
                      <a:srgbClr val="E7EE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74650">
                <a:tc>
                  <a:txBody>
                    <a:bodyPr/>
                    <a:lstStyle/>
                    <a:p>
                      <a:pPr marL="9525">
                        <a:lnSpc>
                          <a:spcPts val="2820"/>
                        </a:lnSpc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Физическая</a:t>
                      </a:r>
                      <a:r>
                        <a:rPr sz="2400" spc="-9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культура</a:t>
                      </a:r>
                      <a:endParaRPr sz="240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8575">
                      <a:solidFill>
                        <a:srgbClr val="16745A"/>
                      </a:solidFill>
                      <a:prstDash val="solid"/>
                    </a:lnL>
                    <a:lnR w="28575">
                      <a:solidFill>
                        <a:srgbClr val="16745A"/>
                      </a:solidFill>
                      <a:prstDash val="solid"/>
                    </a:lnR>
                    <a:lnT w="28575">
                      <a:solidFill>
                        <a:srgbClr val="16745A"/>
                      </a:solidFill>
                      <a:prstDash val="solid"/>
                    </a:lnT>
                    <a:lnB w="28575">
                      <a:solidFill>
                        <a:srgbClr val="16745A"/>
                      </a:solidFill>
                      <a:prstDash val="solid"/>
                    </a:lnB>
                    <a:solidFill>
                      <a:srgbClr val="E7EE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5285">
                <a:tc>
                  <a:txBody>
                    <a:bodyPr/>
                    <a:lstStyle/>
                    <a:p>
                      <a:pPr marL="9525">
                        <a:lnSpc>
                          <a:spcPts val="2820"/>
                        </a:lnSpc>
                      </a:pPr>
                      <a:r>
                        <a:rPr sz="2400" spc="-25" dirty="0">
                          <a:latin typeface="Calibri"/>
                          <a:cs typeface="Calibri"/>
                        </a:rPr>
                        <a:t>Технологический</a:t>
                      </a:r>
                      <a:r>
                        <a:rPr sz="24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проектный</a:t>
                      </a:r>
                      <a:r>
                        <a:rPr sz="2400" spc="-5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10" dirty="0">
                          <a:latin typeface="Calibri"/>
                          <a:cs typeface="Calibri"/>
                        </a:rPr>
                        <a:t>практикум</a:t>
                      </a:r>
                      <a:endParaRPr sz="2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8575">
                      <a:solidFill>
                        <a:srgbClr val="16745A"/>
                      </a:solidFill>
                      <a:prstDash val="solid"/>
                    </a:lnL>
                    <a:lnR w="28575">
                      <a:solidFill>
                        <a:srgbClr val="16745A"/>
                      </a:solidFill>
                      <a:prstDash val="solid"/>
                    </a:lnR>
                    <a:lnT w="28575">
                      <a:solidFill>
                        <a:srgbClr val="16745A"/>
                      </a:solidFill>
                      <a:prstDash val="solid"/>
                    </a:lnT>
                    <a:lnB w="28575">
                      <a:solidFill>
                        <a:srgbClr val="16745A"/>
                      </a:solidFill>
                      <a:prstDash val="solid"/>
                    </a:lnB>
                    <a:solidFill>
                      <a:srgbClr val="E7EE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74650">
                <a:tc>
                  <a:txBody>
                    <a:bodyPr/>
                    <a:lstStyle/>
                    <a:p>
                      <a:pPr marL="9525">
                        <a:lnSpc>
                          <a:spcPts val="2820"/>
                        </a:lnSpc>
                      </a:pPr>
                      <a:r>
                        <a:rPr sz="2400" spc="-25" dirty="0">
                          <a:latin typeface="Calibri"/>
                          <a:cs typeface="Calibri"/>
                        </a:rPr>
                        <a:t>Теоретические</a:t>
                      </a:r>
                      <a:r>
                        <a:rPr sz="2400" spc="-40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основы</a:t>
                      </a:r>
                      <a:r>
                        <a:rPr sz="24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химии</a:t>
                      </a:r>
                      <a:r>
                        <a:rPr sz="2400" spc="-4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20" dirty="0">
                          <a:latin typeface="Calibri"/>
                          <a:cs typeface="Calibri"/>
                        </a:rPr>
                        <a:t>(ДО)</a:t>
                      </a:r>
                      <a:endParaRPr sz="2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8575">
                      <a:solidFill>
                        <a:srgbClr val="16745A"/>
                      </a:solidFill>
                      <a:prstDash val="solid"/>
                    </a:lnL>
                    <a:lnR w="28575">
                      <a:solidFill>
                        <a:srgbClr val="16745A"/>
                      </a:solidFill>
                      <a:prstDash val="solid"/>
                    </a:lnR>
                    <a:lnT w="28575">
                      <a:solidFill>
                        <a:srgbClr val="16745A"/>
                      </a:solidFill>
                      <a:prstDash val="solid"/>
                    </a:lnT>
                    <a:lnB w="28575">
                      <a:solidFill>
                        <a:srgbClr val="16745A"/>
                      </a:solidFill>
                      <a:prstDash val="solid"/>
                    </a:lnB>
                    <a:solidFill>
                      <a:srgbClr val="E7EE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75285">
                <a:tc>
                  <a:txBody>
                    <a:bodyPr/>
                    <a:lstStyle/>
                    <a:p>
                      <a:pPr marL="9525">
                        <a:lnSpc>
                          <a:spcPts val="2820"/>
                        </a:lnSpc>
                      </a:pPr>
                      <a:r>
                        <a:rPr sz="2400" dirty="0">
                          <a:latin typeface="Calibri"/>
                          <a:cs typeface="Calibri"/>
                        </a:rPr>
                        <a:t>Химия</a:t>
                      </a:r>
                      <a:r>
                        <a:rPr sz="24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и</a:t>
                      </a:r>
                      <a:r>
                        <a:rPr sz="2400" spc="-6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dirty="0">
                          <a:latin typeface="Calibri"/>
                          <a:cs typeface="Calibri"/>
                        </a:rPr>
                        <a:t>здоровье</a:t>
                      </a:r>
                      <a:r>
                        <a:rPr sz="2400" spc="-75" dirty="0">
                          <a:latin typeface="Calibri"/>
                          <a:cs typeface="Calibri"/>
                        </a:rPr>
                        <a:t> </a:t>
                      </a:r>
                      <a:r>
                        <a:rPr sz="2400" spc="-20" dirty="0">
                          <a:latin typeface="Calibri"/>
                          <a:cs typeface="Calibri"/>
                        </a:rPr>
                        <a:t>(ДО)</a:t>
                      </a:r>
                      <a:endParaRPr sz="2400" dirty="0">
                        <a:latin typeface="Calibri"/>
                        <a:cs typeface="Calibri"/>
                      </a:endParaRPr>
                    </a:p>
                  </a:txBody>
                  <a:tcPr marL="0" marR="0" marT="0" marB="0">
                    <a:lnL w="28575">
                      <a:solidFill>
                        <a:srgbClr val="16745A"/>
                      </a:solidFill>
                      <a:prstDash val="solid"/>
                    </a:lnL>
                    <a:lnR w="28575">
                      <a:solidFill>
                        <a:srgbClr val="16745A"/>
                      </a:solidFill>
                      <a:prstDash val="solid"/>
                    </a:lnR>
                    <a:lnT w="28575">
                      <a:solidFill>
                        <a:srgbClr val="16745A"/>
                      </a:solidFill>
                      <a:prstDash val="solid"/>
                    </a:lnT>
                    <a:lnB w="28575">
                      <a:solidFill>
                        <a:srgbClr val="16745A"/>
                      </a:solidFill>
                      <a:prstDash val="solid"/>
                    </a:lnB>
                    <a:solidFill>
                      <a:srgbClr val="E7EEEB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</a:tbl>
          </a:graphicData>
        </a:graphic>
      </p:graphicFrame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16939" y="307924"/>
            <a:ext cx="8209915" cy="1301115"/>
          </a:xfrm>
          <a:prstGeom prst="rect">
            <a:avLst/>
          </a:prstGeom>
        </p:spPr>
        <p:txBody>
          <a:bodyPr vert="horz" wrap="square" lIns="0" tIns="89535" rIns="0" bIns="0" rtlCol="0">
            <a:spAutoFit/>
          </a:bodyPr>
          <a:lstStyle/>
          <a:p>
            <a:pPr marL="12700" marR="5080">
              <a:lnSpc>
                <a:spcPts val="4750"/>
              </a:lnSpc>
              <a:spcBef>
                <a:spcPts val="705"/>
              </a:spcBef>
            </a:pPr>
            <a:r>
              <a:rPr sz="4400" spc="-45" dirty="0">
                <a:solidFill>
                  <a:srgbClr val="44536A"/>
                </a:solidFill>
              </a:rPr>
              <a:t>Заочное/семейное/дистанционное </a:t>
            </a:r>
            <a:r>
              <a:rPr sz="4400" spc="-10" dirty="0">
                <a:solidFill>
                  <a:srgbClr val="44536A"/>
                </a:solidFill>
              </a:rPr>
              <a:t>обучение</a:t>
            </a:r>
            <a:endParaRPr sz="4400"/>
          </a:p>
        </p:txBody>
      </p:sp>
      <p:sp>
        <p:nvSpPr>
          <p:cNvPr id="4" name="object 4"/>
          <p:cNvSpPr/>
          <p:nvPr/>
        </p:nvSpPr>
        <p:spPr>
          <a:xfrm>
            <a:off x="10058400" y="97535"/>
            <a:ext cx="2133600" cy="178435"/>
          </a:xfrm>
          <a:custGeom>
            <a:avLst/>
            <a:gdLst/>
            <a:ahLst/>
            <a:cxnLst/>
            <a:rect l="l" t="t" r="r" b="b"/>
            <a:pathLst>
              <a:path w="2133600" h="178435">
                <a:moveTo>
                  <a:pt x="2133600" y="0"/>
                </a:moveTo>
                <a:lnTo>
                  <a:pt x="0" y="0"/>
                </a:lnTo>
                <a:lnTo>
                  <a:pt x="0" y="178307"/>
                </a:lnTo>
                <a:lnTo>
                  <a:pt x="2133600" y="178307"/>
                </a:lnTo>
                <a:lnTo>
                  <a:pt x="2133600" y="0"/>
                </a:lnTo>
                <a:close/>
              </a:path>
            </a:pathLst>
          </a:custGeom>
          <a:solidFill>
            <a:srgbClr val="85CFE1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0" y="5372100"/>
            <a:ext cx="1485900" cy="1485900"/>
          </a:xfrm>
          <a:custGeom>
            <a:avLst/>
            <a:gdLst/>
            <a:ahLst/>
            <a:cxnLst/>
            <a:rect l="l" t="t" r="r" b="b"/>
            <a:pathLst>
              <a:path w="1485900" h="1485900">
                <a:moveTo>
                  <a:pt x="0" y="0"/>
                </a:moveTo>
                <a:lnTo>
                  <a:pt x="0" y="1485899"/>
                </a:lnTo>
                <a:lnTo>
                  <a:pt x="1485900" y="1485899"/>
                </a:lnTo>
                <a:lnTo>
                  <a:pt x="0" y="0"/>
                </a:lnTo>
                <a:close/>
              </a:path>
            </a:pathLst>
          </a:custGeom>
          <a:solidFill>
            <a:srgbClr val="1D9A78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6069329" y="1796618"/>
            <a:ext cx="5421630" cy="2952750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dirty="0">
                <a:latin typeface="Calibri"/>
                <a:cs typeface="Calibri"/>
              </a:rPr>
              <a:t>Очно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в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10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классе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–</a:t>
            </a:r>
            <a:r>
              <a:rPr sz="2400" spc="-1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27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ч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(4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учебных</a:t>
            </a:r>
            <a:r>
              <a:rPr sz="2400" spc="-2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дня</a:t>
            </a:r>
            <a:r>
              <a:rPr sz="2400" spc="-25" dirty="0">
                <a:latin typeface="Calibri"/>
                <a:cs typeface="Calibri"/>
              </a:rPr>
              <a:t> по</a:t>
            </a:r>
            <a:endParaRPr sz="24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z="2400" spc="-10" dirty="0">
                <a:latin typeface="Calibri"/>
                <a:cs typeface="Calibri"/>
              </a:rPr>
              <a:t>6-</a:t>
            </a:r>
            <a:r>
              <a:rPr sz="2400" dirty="0">
                <a:latin typeface="Calibri"/>
                <a:cs typeface="Calibri"/>
              </a:rPr>
              <a:t>7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уроков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в</a:t>
            </a:r>
            <a:r>
              <a:rPr sz="2400" spc="-1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лицее)</a:t>
            </a:r>
            <a:endParaRPr sz="2400">
              <a:latin typeface="Calibri"/>
              <a:cs typeface="Calibri"/>
            </a:endParaRPr>
          </a:p>
          <a:p>
            <a:pPr marL="12700" marR="5715">
              <a:lnSpc>
                <a:spcPct val="100000"/>
              </a:lnSpc>
            </a:pPr>
            <a:r>
              <a:rPr sz="2400" dirty="0">
                <a:latin typeface="Calibri"/>
                <a:cs typeface="Calibri"/>
              </a:rPr>
              <a:t>Очно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в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11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классе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–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21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ч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(3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учебных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дня</a:t>
            </a:r>
            <a:r>
              <a:rPr sz="2400" spc="-40" dirty="0">
                <a:latin typeface="Calibri"/>
                <a:cs typeface="Calibri"/>
              </a:rPr>
              <a:t> </a:t>
            </a:r>
            <a:r>
              <a:rPr sz="2400" spc="-25" dirty="0">
                <a:latin typeface="Calibri"/>
                <a:cs typeface="Calibri"/>
              </a:rPr>
              <a:t>по </a:t>
            </a:r>
            <a:r>
              <a:rPr sz="2400" dirty="0">
                <a:latin typeface="Calibri"/>
                <a:cs typeface="Calibri"/>
              </a:rPr>
              <a:t>7</a:t>
            </a:r>
            <a:r>
              <a:rPr sz="2400" spc="-3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уроков</a:t>
            </a:r>
            <a:r>
              <a:rPr sz="2400" spc="-2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в</a:t>
            </a:r>
            <a:r>
              <a:rPr sz="2400" spc="-35" dirty="0">
                <a:latin typeface="Calibri"/>
                <a:cs typeface="Calibri"/>
              </a:rPr>
              <a:t> </a:t>
            </a:r>
            <a:r>
              <a:rPr sz="2400" spc="-10" dirty="0">
                <a:latin typeface="Calibri"/>
                <a:cs typeface="Calibri"/>
              </a:rPr>
              <a:t>лицее)</a:t>
            </a:r>
            <a:endParaRPr sz="2400">
              <a:latin typeface="Calibri"/>
              <a:cs typeface="Calibri"/>
            </a:endParaRPr>
          </a:p>
          <a:p>
            <a:pPr marL="12700" marR="431800" algn="just">
              <a:lnSpc>
                <a:spcPct val="100000"/>
              </a:lnSpc>
            </a:pPr>
            <a:r>
              <a:rPr sz="2400" dirty="0">
                <a:latin typeface="Calibri"/>
                <a:cs typeface="Calibri"/>
              </a:rPr>
              <a:t>Остальные</a:t>
            </a:r>
            <a:r>
              <a:rPr sz="2400" spc="-5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дни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dirty="0">
                <a:latin typeface="Calibri"/>
                <a:cs typeface="Calibri"/>
              </a:rPr>
              <a:t>-</a:t>
            </a:r>
            <a:r>
              <a:rPr sz="2400" spc="-6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занятия</a:t>
            </a:r>
            <a:r>
              <a:rPr sz="2400" b="1" spc="-4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по</a:t>
            </a:r>
            <a:r>
              <a:rPr sz="2400" b="1" spc="-5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профилю (клиника),</a:t>
            </a:r>
            <a:r>
              <a:rPr sz="2400" b="1" spc="-5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внеурочная</a:t>
            </a:r>
            <a:r>
              <a:rPr sz="2400" b="1" spc="-80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деятельность, </a:t>
            </a:r>
            <a:r>
              <a:rPr sz="2400" b="1" dirty="0">
                <a:latin typeface="Calibri"/>
                <a:cs typeface="Calibri"/>
              </a:rPr>
              <a:t>занятия</a:t>
            </a:r>
            <a:r>
              <a:rPr sz="2400" b="1" spc="-7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в</a:t>
            </a:r>
            <a:r>
              <a:rPr sz="2400" b="1" spc="-7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ДО,</a:t>
            </a:r>
            <a:r>
              <a:rPr sz="2400" b="1" spc="-8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самостоятельная</a:t>
            </a:r>
            <a:endParaRPr sz="2400">
              <a:latin typeface="Calibri"/>
              <a:cs typeface="Calibri"/>
            </a:endParaRPr>
          </a:p>
          <a:p>
            <a:pPr marL="12700" algn="just">
              <a:lnSpc>
                <a:spcPct val="100000"/>
              </a:lnSpc>
            </a:pPr>
            <a:r>
              <a:rPr sz="2400" b="1" spc="-20" dirty="0">
                <a:latin typeface="Calibri"/>
                <a:cs typeface="Calibri"/>
              </a:rPr>
              <a:t>подготовка</a:t>
            </a:r>
            <a:r>
              <a:rPr sz="2400" b="1" spc="-6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в</a:t>
            </a:r>
            <a:r>
              <a:rPr sz="2400" b="1" spc="-70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рамках</a:t>
            </a:r>
            <a:r>
              <a:rPr sz="2400" b="1" spc="-65" dirty="0">
                <a:latin typeface="Calibri"/>
                <a:cs typeface="Calibri"/>
              </a:rPr>
              <a:t> </a:t>
            </a:r>
            <a:r>
              <a:rPr sz="2400" b="1" dirty="0">
                <a:latin typeface="Calibri"/>
                <a:cs typeface="Calibri"/>
              </a:rPr>
              <a:t>заочного</a:t>
            </a:r>
            <a:r>
              <a:rPr sz="2400" b="1" spc="-65" dirty="0">
                <a:latin typeface="Calibri"/>
                <a:cs typeface="Calibri"/>
              </a:rPr>
              <a:t> </a:t>
            </a:r>
            <a:r>
              <a:rPr sz="2400" b="1" spc="-10" dirty="0">
                <a:latin typeface="Calibri"/>
                <a:cs typeface="Calibri"/>
              </a:rPr>
              <a:t>обучения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8DC110-9E02-7F85-B614-EB1E938601E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19D2BF46-BC17-4BF2-40A8-2240D04805C3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51587" y="233629"/>
            <a:ext cx="3198495" cy="1671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pc="-25" dirty="0"/>
              <a:t>Проект</a:t>
            </a:r>
            <a:r>
              <a:rPr spc="-155" dirty="0"/>
              <a:t> </a:t>
            </a:r>
            <a:r>
              <a:rPr spc="-25" dirty="0"/>
              <a:t>учебного </a:t>
            </a:r>
            <a:r>
              <a:rPr spc="-10" dirty="0"/>
              <a:t>плана</a:t>
            </a: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pc="-30" dirty="0"/>
              <a:t>10-</a:t>
            </a:r>
            <a:r>
              <a:rPr spc="-25" dirty="0"/>
              <a:t>11</a:t>
            </a:r>
            <a:r>
              <a:rPr lang="ru-RU" spc="-25" dirty="0"/>
              <a:t> ПИ класса</a:t>
            </a:r>
            <a:endParaRPr spc="-25" dirty="0"/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C1FFE777-E402-B6C6-2ACB-42318E886420}"/>
              </a:ext>
            </a:extLst>
          </p:cNvPr>
          <p:cNvSpPr txBox="1"/>
          <p:nvPr/>
        </p:nvSpPr>
        <p:spPr>
          <a:xfrm>
            <a:off x="228600" y="1828071"/>
            <a:ext cx="2971800" cy="243912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98780">
              <a:lnSpc>
                <a:spcPct val="100000"/>
              </a:lnSpc>
              <a:spcBef>
                <a:spcPts val="100"/>
              </a:spcBef>
            </a:pPr>
            <a:r>
              <a:rPr sz="3600" spc="-10" dirty="0">
                <a:latin typeface="Calibri Light"/>
                <a:cs typeface="Calibri Light"/>
              </a:rPr>
              <a:t>(Советская)</a:t>
            </a:r>
            <a:endParaRPr sz="3600" dirty="0">
              <a:latin typeface="Calibri Light"/>
              <a:cs typeface="Calibri Light"/>
            </a:endParaRPr>
          </a:p>
          <a:p>
            <a:pPr marL="30480">
              <a:lnSpc>
                <a:spcPct val="100000"/>
              </a:lnSpc>
              <a:spcBef>
                <a:spcPts val="150"/>
              </a:spcBef>
            </a:pPr>
            <a:r>
              <a:rPr lang="ru-RU" sz="2400" b="1" spc="-10" dirty="0">
                <a:solidFill>
                  <a:srgbClr val="7030A0"/>
                </a:solidFill>
                <a:latin typeface="Calibri"/>
                <a:cs typeface="Calibri"/>
              </a:rPr>
              <a:t>2026-</a:t>
            </a:r>
            <a:r>
              <a:rPr lang="ru-RU" sz="2400" b="1" dirty="0">
                <a:solidFill>
                  <a:srgbClr val="7030A0"/>
                </a:solidFill>
                <a:latin typeface="Calibri"/>
                <a:cs typeface="Calibri"/>
              </a:rPr>
              <a:t>2028 </a:t>
            </a:r>
            <a:r>
              <a:rPr lang="ru-RU" sz="2400" b="1" spc="-20" dirty="0">
                <a:solidFill>
                  <a:srgbClr val="7030A0"/>
                </a:solidFill>
                <a:latin typeface="Calibri"/>
                <a:cs typeface="Calibri"/>
              </a:rPr>
              <a:t>годы</a:t>
            </a:r>
            <a:r>
              <a:rPr lang="ru-RU" sz="2400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lang="ru-RU" sz="2400" b="1" spc="-10" dirty="0">
                <a:solidFill>
                  <a:srgbClr val="7030A0"/>
                </a:solidFill>
                <a:latin typeface="Calibri"/>
                <a:cs typeface="Calibri"/>
              </a:rPr>
              <a:t>специализированный инженерный класс. Профиль прикладная информатика</a:t>
            </a:r>
            <a:endParaRPr lang="ru-RU" sz="2400" dirty="0">
              <a:solidFill>
                <a:srgbClr val="7030A0"/>
              </a:solidFill>
              <a:latin typeface="Calibri"/>
              <a:cs typeface="Calibri"/>
            </a:endParaRPr>
          </a:p>
        </p:txBody>
      </p:sp>
      <p:graphicFrame>
        <p:nvGraphicFramePr>
          <p:cNvPr id="15" name="object 15">
            <a:extLst>
              <a:ext uri="{FF2B5EF4-FFF2-40B4-BE49-F238E27FC236}">
                <a16:creationId xmlns:a16="http://schemas.microsoft.com/office/drawing/2014/main" id="{BF2CE0E4-48FE-DD03-ECF0-3D11E46B39C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0287319"/>
              </p:ext>
            </p:extLst>
          </p:nvPr>
        </p:nvGraphicFramePr>
        <p:xfrm>
          <a:off x="3436048" y="391858"/>
          <a:ext cx="8604365" cy="6279213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235515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724903">
                  <a:extLst>
                    <a:ext uri="{9D8B030D-6E8A-4147-A177-3AD203B41FA5}">
                      <a16:colId xmlns:a16="http://schemas.microsoft.com/office/drawing/2014/main" val="1834659813"/>
                    </a:ext>
                  </a:extLst>
                </a:gridCol>
                <a:gridCol w="67081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3919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5545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5884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679419"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2000" dirty="0"/>
                    </a:p>
                    <a:p>
                      <a:pPr marL="654050" marR="400050" indent="-248920">
                        <a:lnSpc>
                          <a:spcPct val="100000"/>
                        </a:lnSpc>
                      </a:pPr>
                      <a:r>
                        <a:rPr sz="2000" b="1" spc="-10" dirty="0"/>
                        <a:t>Предметные области</a:t>
                      </a:r>
                      <a:endParaRPr sz="2000" dirty="0">
                        <a:latin typeface="+mn-lt"/>
                        <a:cs typeface="Calibri"/>
                      </a:endParaRPr>
                    </a:p>
                  </a:txBody>
                  <a:tcPr marL="0" marR="0" marT="5715" marB="0"/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125"/>
                        </a:spcBef>
                      </a:pPr>
                      <a:endParaRPr lang="ru-RU" sz="2000" dirty="0"/>
                    </a:p>
                    <a:p>
                      <a:pPr marL="238125">
                        <a:lnSpc>
                          <a:spcPct val="100000"/>
                        </a:lnSpc>
                      </a:pPr>
                      <a:r>
                        <a:rPr lang="ru-RU" sz="2000" b="1" dirty="0"/>
                        <a:t>Учебные</a:t>
                      </a:r>
                      <a:r>
                        <a:rPr lang="ru-RU" sz="2000" b="1" spc="-80" dirty="0"/>
                        <a:t> </a:t>
                      </a:r>
                      <a:r>
                        <a:rPr lang="ru-RU" sz="2000" b="1" spc="-10" dirty="0"/>
                        <a:t>предметы</a:t>
                      </a:r>
                      <a:endParaRPr sz="2000" dirty="0">
                        <a:latin typeface="+mn-lt"/>
                        <a:cs typeface="Calibri"/>
                      </a:endParaRPr>
                    </a:p>
                  </a:txBody>
                  <a:tcPr marL="0" marR="0" marT="142875" marB="0"/>
                </a:tc>
                <a:tc gridSpan="4">
                  <a:txBody>
                    <a:bodyPr/>
                    <a:lstStyle/>
                    <a:p>
                      <a:pPr marL="887730">
                        <a:lnSpc>
                          <a:spcPts val="2085"/>
                        </a:lnSpc>
                      </a:pPr>
                      <a:r>
                        <a:rPr sz="2000" b="1" spc="-25" dirty="0"/>
                        <a:t>Кол-</a:t>
                      </a:r>
                      <a:r>
                        <a:rPr sz="2000" b="1" dirty="0"/>
                        <a:t>во</a:t>
                      </a:r>
                      <a:r>
                        <a:rPr sz="2000" b="1" spc="-5" dirty="0"/>
                        <a:t> </a:t>
                      </a:r>
                      <a:r>
                        <a:rPr sz="2000" b="1" dirty="0"/>
                        <a:t>часов</a:t>
                      </a:r>
                      <a:r>
                        <a:rPr sz="2000" b="1" spc="-5" dirty="0"/>
                        <a:t> </a:t>
                      </a:r>
                      <a:r>
                        <a:rPr sz="2000" b="1" dirty="0"/>
                        <a:t>в</a:t>
                      </a:r>
                      <a:r>
                        <a:rPr sz="2000" b="1" spc="15" dirty="0"/>
                        <a:t> </a:t>
                      </a:r>
                      <a:r>
                        <a:rPr sz="2000" b="1" spc="-10" dirty="0"/>
                        <a:t>неделю</a:t>
                      </a:r>
                      <a:endParaRPr sz="2000" dirty="0">
                        <a:latin typeface="+mn-lt"/>
                        <a:cs typeface="Calibri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 cap="flat" cmpd="sng" algn="ctr">
                      <a:solidFill>
                        <a:srgbClr val="2585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0323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715" marB="0">
                    <a:lnL w="28575">
                      <a:solidFill>
                        <a:srgbClr val="25859D"/>
                      </a:solidFill>
                      <a:prstDash val="solid"/>
                    </a:lnL>
                    <a:lnR w="28575">
                      <a:solidFill>
                        <a:srgbClr val="25859D"/>
                      </a:solidFill>
                      <a:prstDash val="solid"/>
                    </a:lnR>
                    <a:lnT w="28575">
                      <a:solidFill>
                        <a:srgbClr val="25859D"/>
                      </a:solidFill>
                      <a:prstDash val="solid"/>
                    </a:lnT>
                    <a:lnB w="28575">
                      <a:solidFill>
                        <a:srgbClr val="25859D"/>
                      </a:solidFill>
                      <a:prstDash val="solid"/>
                    </a:lnB>
                    <a:solidFill>
                      <a:srgbClr val="E8F1F6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2075"/>
                        </a:lnSpc>
                      </a:pPr>
                      <a:r>
                        <a:rPr sz="2000" b="1" dirty="0"/>
                        <a:t>10</a:t>
                      </a:r>
                      <a:r>
                        <a:rPr sz="2000" b="1" spc="-20" dirty="0"/>
                        <a:t> </a:t>
                      </a:r>
                      <a:r>
                        <a:rPr lang="ru-RU" sz="2000" b="1" spc="-10" dirty="0"/>
                        <a:t>ПИ</a:t>
                      </a:r>
                      <a:endParaRPr sz="2000" dirty="0">
                        <a:latin typeface="+mn-lt"/>
                        <a:cs typeface="Calibri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2075"/>
                        </a:lnSpc>
                      </a:pPr>
                      <a:r>
                        <a:rPr lang="ru-RU" sz="2000" b="1" spc="-10" dirty="0"/>
                        <a:t>11 ПИ</a:t>
                      </a:r>
                      <a:endParaRPr sz="2000" dirty="0">
                        <a:latin typeface="+mn-lt"/>
                        <a:cs typeface="Calibri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617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715" marB="0">
                    <a:lnL w="28575">
                      <a:solidFill>
                        <a:srgbClr val="25859D"/>
                      </a:solidFill>
                      <a:prstDash val="solid"/>
                    </a:lnL>
                    <a:lnR w="28575">
                      <a:solidFill>
                        <a:srgbClr val="25859D"/>
                      </a:solidFill>
                      <a:prstDash val="solid"/>
                    </a:lnR>
                    <a:lnT w="28575">
                      <a:solidFill>
                        <a:srgbClr val="25859D"/>
                      </a:solidFill>
                      <a:prstDash val="solid"/>
                    </a:lnT>
                    <a:lnB w="28575">
                      <a:solidFill>
                        <a:srgbClr val="25859D"/>
                      </a:solidFill>
                      <a:prstDash val="solid"/>
                    </a:lnB>
                    <a:solidFill>
                      <a:srgbClr val="E8F1F6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2075"/>
                        </a:lnSpc>
                      </a:pPr>
                      <a:r>
                        <a:rPr sz="2000" b="1" spc="-25" dirty="0"/>
                        <a:t>ИИ</a:t>
                      </a:r>
                      <a:endParaRPr sz="2000">
                        <a:latin typeface="+mn-lt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2075"/>
                        </a:lnSpc>
                      </a:pPr>
                      <a:r>
                        <a:rPr sz="2000" b="1" spc="-25" dirty="0"/>
                        <a:t>ИБ</a:t>
                      </a:r>
                      <a:endParaRPr sz="2000" dirty="0">
                        <a:latin typeface="+mn-lt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ts val="2075"/>
                        </a:lnSpc>
                      </a:pPr>
                      <a:r>
                        <a:rPr sz="2000" b="1" spc="-25" dirty="0"/>
                        <a:t>ИИ</a:t>
                      </a:r>
                      <a:endParaRPr sz="2000">
                        <a:latin typeface="+mn-lt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ts val="2085"/>
                        </a:lnSpc>
                      </a:pPr>
                      <a:r>
                        <a:rPr sz="2000" b="1" spc="-25" dirty="0"/>
                        <a:t>ИБ</a:t>
                      </a:r>
                      <a:endParaRPr sz="2000">
                        <a:latin typeface="+mn-lt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6179">
                <a:tc gridSpan="6">
                  <a:txBody>
                    <a:bodyPr/>
                    <a:lstStyle/>
                    <a:p>
                      <a:pPr marL="3187065">
                        <a:lnSpc>
                          <a:spcPts val="2090"/>
                        </a:lnSpc>
                      </a:pPr>
                      <a:r>
                        <a:rPr sz="2000" b="1" dirty="0"/>
                        <a:t>1.</a:t>
                      </a:r>
                      <a:r>
                        <a:rPr sz="2000" b="1" spc="-5" dirty="0"/>
                        <a:t> </a:t>
                      </a:r>
                      <a:r>
                        <a:rPr sz="2000" b="1" spc="-10" dirty="0" err="1"/>
                        <a:t>Обязательная</a:t>
                      </a:r>
                      <a:r>
                        <a:rPr sz="2000" b="1" spc="-5" dirty="0"/>
                        <a:t> </a:t>
                      </a:r>
                      <a:r>
                        <a:rPr sz="2000" b="1" spc="-10" dirty="0" err="1"/>
                        <a:t>часть</a:t>
                      </a:r>
                      <a:endParaRPr sz="2000" dirty="0">
                        <a:latin typeface="+mn-lt"/>
                        <a:cs typeface="Calibri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 cap="flat" cmpd="sng" algn="ctr">
                      <a:solidFill>
                        <a:srgbClr val="2585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rgbClr val="2585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 cap="flat" cmpd="sng" algn="ctr">
                      <a:solidFill>
                        <a:srgbClr val="2585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rgbClr val="2585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1032">
                <a:tc rowSpan="2">
                  <a:txBody>
                    <a:bodyPr/>
                    <a:lstStyle/>
                    <a:p>
                      <a:pPr marL="4445" marR="624840">
                        <a:lnSpc>
                          <a:spcPts val="2160"/>
                        </a:lnSpc>
                      </a:pPr>
                      <a:r>
                        <a:rPr sz="2000" dirty="0"/>
                        <a:t>Русский</a:t>
                      </a:r>
                      <a:r>
                        <a:rPr sz="2000" spc="-45" dirty="0"/>
                        <a:t> </a:t>
                      </a:r>
                      <a:r>
                        <a:rPr sz="2000" dirty="0"/>
                        <a:t>язык</a:t>
                      </a:r>
                      <a:r>
                        <a:rPr sz="2000" spc="-50" dirty="0"/>
                        <a:t> и </a:t>
                      </a:r>
                      <a:r>
                        <a:rPr sz="2000" spc="-10" dirty="0"/>
                        <a:t>литература</a:t>
                      </a:r>
                      <a:endParaRPr sz="2000" dirty="0">
                        <a:latin typeface="+mn-lt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445" marR="624840">
                        <a:lnSpc>
                          <a:spcPts val="2160"/>
                        </a:lnSpc>
                      </a:pPr>
                      <a:r>
                        <a:rPr lang="ru-RU" sz="2000" b="0" u="none" strike="noStrike">
                          <a:solidFill>
                            <a:srgbClr val="000000"/>
                          </a:solidFill>
                          <a:effectLst/>
                        </a:rPr>
                        <a:t>Русский язык</a:t>
                      </a:r>
                      <a:endParaRPr sz="2000" dirty="0">
                        <a:latin typeface="+mn-lt"/>
                        <a:cs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2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2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2000" b="0" u="none" strike="noStrike">
                          <a:solidFill>
                            <a:srgbClr val="000000"/>
                          </a:solidFill>
                          <a:effectLst/>
                        </a:rPr>
                        <a:t>2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2000" b="0" u="none" strike="noStrike">
                          <a:solidFill>
                            <a:srgbClr val="000000"/>
                          </a:solidFill>
                          <a:effectLst/>
                        </a:rPr>
                        <a:t>2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2000" b="0" u="none" strike="noStrike">
                          <a:solidFill>
                            <a:srgbClr val="000000"/>
                          </a:solidFill>
                          <a:effectLst/>
                        </a:rPr>
                        <a:t>2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1032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25859D"/>
                      </a:solidFill>
                      <a:prstDash val="solid"/>
                    </a:lnL>
                    <a:lnR w="28575" cap="flat" cmpd="sng" algn="ctr">
                      <a:solidFill>
                        <a:srgbClr val="2585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85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25859D"/>
                      </a:solidFill>
                      <a:prstDash val="solid"/>
                    </a:lnB>
                    <a:solidFill>
                      <a:srgbClr val="E8F1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0" u="none" strike="noStrike">
                          <a:solidFill>
                            <a:srgbClr val="000000"/>
                          </a:solidFill>
                          <a:effectLst/>
                        </a:rPr>
                        <a:t>Литература</a:t>
                      </a:r>
                      <a:endParaRPr lang="ru-RU"/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2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3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2000" b="0" u="none" strike="noStrike">
                          <a:solidFill>
                            <a:srgbClr val="000000"/>
                          </a:solidFill>
                          <a:effectLst/>
                        </a:rPr>
                        <a:t>3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2000" b="0" u="none" strike="noStrike">
                          <a:solidFill>
                            <a:srgbClr val="000000"/>
                          </a:solidFill>
                          <a:effectLst/>
                        </a:rPr>
                        <a:t>3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2000" b="0" u="none" strike="noStrike">
                          <a:solidFill>
                            <a:srgbClr val="000000"/>
                          </a:solidFill>
                          <a:effectLst/>
                        </a:rPr>
                        <a:t>3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9123">
                <a:tc>
                  <a:txBody>
                    <a:bodyPr/>
                    <a:lstStyle/>
                    <a:p>
                      <a:pPr marL="4445">
                        <a:lnSpc>
                          <a:spcPct val="100000"/>
                        </a:lnSpc>
                        <a:spcBef>
                          <a:spcPts val="1005"/>
                        </a:spcBef>
                      </a:pPr>
                      <a:r>
                        <a:rPr sz="2000" dirty="0"/>
                        <a:t>Иностранные</a:t>
                      </a:r>
                      <a:r>
                        <a:rPr sz="2000" spc="-80" dirty="0"/>
                        <a:t> </a:t>
                      </a:r>
                      <a:r>
                        <a:rPr sz="2000" spc="-10" dirty="0"/>
                        <a:t>языки</a:t>
                      </a:r>
                      <a:endParaRPr sz="2000" dirty="0">
                        <a:latin typeface="+mn-lt"/>
                        <a:cs typeface="Calibri"/>
                      </a:endParaRPr>
                    </a:p>
                  </a:txBody>
                  <a:tcPr marL="0" marR="0" marT="127635" marB="0"/>
                </a:tc>
                <a:tc>
                  <a:txBody>
                    <a:bodyPr/>
                    <a:lstStyle/>
                    <a:p>
                      <a:pPr marL="4445">
                        <a:lnSpc>
                          <a:spcPct val="100000"/>
                        </a:lnSpc>
                        <a:spcBef>
                          <a:spcPts val="1005"/>
                        </a:spcBef>
                      </a:pPr>
                      <a:r>
                        <a:rPr lang="ru-RU" sz="2000" b="0" u="none" strike="noStrike">
                          <a:solidFill>
                            <a:srgbClr val="000000"/>
                          </a:solidFill>
                          <a:effectLst/>
                        </a:rPr>
                        <a:t>Иностранный язык (английский)</a:t>
                      </a:r>
                      <a:endParaRPr sz="2000" dirty="0">
                        <a:latin typeface="+mn-lt"/>
                        <a:cs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2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0,48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2000" b="0" u="none" strike="noStrike">
                          <a:solidFill>
                            <a:srgbClr val="000000"/>
                          </a:solidFill>
                          <a:effectLst/>
                        </a:rPr>
                        <a:t>0,48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2000" b="0" u="none" strike="noStrike">
                          <a:solidFill>
                            <a:srgbClr val="000000"/>
                          </a:solidFill>
                          <a:effectLst/>
                        </a:rPr>
                        <a:t>0,5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2000" b="0" u="none" strike="noStrike">
                          <a:solidFill>
                            <a:srgbClr val="000000"/>
                          </a:solidFill>
                          <a:effectLst/>
                        </a:rPr>
                        <a:t>0,5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1032">
                <a:tc rowSpan="3">
                  <a:txBody>
                    <a:bodyPr/>
                    <a:lstStyle/>
                    <a:p>
                      <a:pPr marL="4445">
                        <a:lnSpc>
                          <a:spcPct val="100000"/>
                        </a:lnSpc>
                        <a:spcBef>
                          <a:spcPts val="1040"/>
                        </a:spcBef>
                      </a:pPr>
                      <a:r>
                        <a:rPr sz="2000" spc="-10" dirty="0"/>
                        <a:t>Общественные</a:t>
                      </a:r>
                      <a:endParaRPr sz="2000" dirty="0"/>
                    </a:p>
                    <a:p>
                      <a:pPr marL="4445">
                        <a:lnSpc>
                          <a:spcPct val="100000"/>
                        </a:lnSpc>
                      </a:pPr>
                      <a:r>
                        <a:rPr sz="2000" spc="-10" dirty="0"/>
                        <a:t>науки</a:t>
                      </a:r>
                      <a:endParaRPr sz="2000" dirty="0">
                        <a:latin typeface="+mn-lt"/>
                        <a:cs typeface="Calibri"/>
                      </a:endParaRPr>
                    </a:p>
                  </a:txBody>
                  <a:tcPr marL="0" marR="0" marT="132080" marB="0"/>
                </a:tc>
                <a:tc>
                  <a:txBody>
                    <a:bodyPr/>
                    <a:lstStyle/>
                    <a:p>
                      <a:pPr marL="4445">
                        <a:lnSpc>
                          <a:spcPct val="100000"/>
                        </a:lnSpc>
                      </a:pPr>
                      <a:r>
                        <a:rPr lang="ru-RU" sz="2000" b="0" u="none" strike="noStrike">
                          <a:solidFill>
                            <a:srgbClr val="000000"/>
                          </a:solidFill>
                          <a:effectLst/>
                        </a:rPr>
                        <a:t>История</a:t>
                      </a:r>
                      <a:endParaRPr sz="2000" dirty="0">
                        <a:latin typeface="+mn-lt"/>
                        <a:cs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2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2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2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2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2000" b="0" u="none" strike="noStrike">
                          <a:solidFill>
                            <a:srgbClr val="000000"/>
                          </a:solidFill>
                          <a:effectLst/>
                        </a:rPr>
                        <a:t>2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2000" b="0" u="none" strike="noStrike">
                          <a:solidFill>
                            <a:srgbClr val="000000"/>
                          </a:solidFill>
                          <a:effectLst/>
                        </a:rPr>
                        <a:t>2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1032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32080" marB="0">
                    <a:lnL w="28575">
                      <a:solidFill>
                        <a:srgbClr val="25859D"/>
                      </a:solidFill>
                      <a:prstDash val="solid"/>
                    </a:lnL>
                    <a:lnR w="28575" cap="flat" cmpd="sng" algn="ctr">
                      <a:solidFill>
                        <a:srgbClr val="2585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85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25859D"/>
                      </a:solidFill>
                      <a:prstDash val="solid"/>
                    </a:lnB>
                    <a:solidFill>
                      <a:srgbClr val="E8F1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0" u="none" strike="noStrike">
                          <a:solidFill>
                            <a:srgbClr val="000000"/>
                          </a:solidFill>
                          <a:effectLst/>
                        </a:rPr>
                        <a:t>Обществознание</a:t>
                      </a:r>
                      <a:endParaRPr lang="ru-RU"/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2000" b="0" u="none" strike="noStrike">
                          <a:solidFill>
                            <a:srgbClr val="000000"/>
                          </a:solidFill>
                          <a:effectLst/>
                        </a:rPr>
                        <a:t>2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2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2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2000" b="0" u="none" strike="noStrike">
                          <a:solidFill>
                            <a:srgbClr val="000000"/>
                          </a:solidFill>
                          <a:effectLst/>
                        </a:rPr>
                        <a:t>1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2000" b="0" u="none" strike="noStrike">
                          <a:solidFill>
                            <a:srgbClr val="000000"/>
                          </a:solidFill>
                          <a:effectLst/>
                        </a:rPr>
                        <a:t>1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1032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32080" marB="0">
                    <a:lnL w="28575">
                      <a:solidFill>
                        <a:srgbClr val="25859D"/>
                      </a:solidFill>
                      <a:prstDash val="solid"/>
                    </a:lnL>
                    <a:lnR w="28575" cap="flat" cmpd="sng" algn="ctr">
                      <a:solidFill>
                        <a:srgbClr val="2585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85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25859D"/>
                      </a:solidFill>
                      <a:prstDash val="solid"/>
                    </a:lnB>
                    <a:solidFill>
                      <a:srgbClr val="E8F1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0" u="none" strike="noStrike">
                          <a:solidFill>
                            <a:srgbClr val="000000"/>
                          </a:solidFill>
                          <a:effectLst/>
                        </a:rPr>
                        <a:t>География</a:t>
                      </a:r>
                      <a:endParaRPr lang="ru-RU"/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2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2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2000" b="0" u="none" strike="noStrike">
                          <a:solidFill>
                            <a:srgbClr val="000000"/>
                          </a:solidFill>
                          <a:effectLst/>
                        </a:rPr>
                        <a:t>1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2000" b="0" u="none" strike="noStrike">
                          <a:solidFill>
                            <a:srgbClr val="000000"/>
                          </a:solidFill>
                          <a:effectLst/>
                        </a:rPr>
                        <a:t>1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69123">
                <a:tc rowSpan="4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 dirty="0"/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 dirty="0"/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 dirty="0"/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420"/>
                        </a:spcBef>
                      </a:pPr>
                      <a:endParaRPr sz="2000" dirty="0"/>
                    </a:p>
                    <a:p>
                      <a:pPr marL="4445" marR="714375">
                        <a:lnSpc>
                          <a:spcPct val="100000"/>
                        </a:lnSpc>
                      </a:pPr>
                      <a:r>
                        <a:rPr sz="2000" spc="-10" dirty="0"/>
                        <a:t>Математика</a:t>
                      </a:r>
                      <a:r>
                        <a:rPr sz="2000" spc="-60" dirty="0"/>
                        <a:t> </a:t>
                      </a:r>
                      <a:r>
                        <a:rPr sz="2000" spc="-50" dirty="0"/>
                        <a:t>и </a:t>
                      </a:r>
                      <a:r>
                        <a:rPr sz="2000" spc="-10" dirty="0"/>
                        <a:t>информатика</a:t>
                      </a:r>
                      <a:endParaRPr sz="2000" dirty="0">
                        <a:latin typeface="+mn-lt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4445" marR="714375">
                        <a:lnSpc>
                          <a:spcPct val="100000"/>
                        </a:lnSpc>
                      </a:pPr>
                      <a:r>
                        <a:rPr lang="ru-RU" sz="2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Математика. Теория элементарных функций</a:t>
                      </a:r>
                      <a:endParaRPr sz="2000" b="0" dirty="0">
                        <a:latin typeface="+mn-lt"/>
                        <a:cs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2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1,48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2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1,48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2000" b="0" u="none" strike="noStrike">
                          <a:solidFill>
                            <a:srgbClr val="000000"/>
                          </a:solidFill>
                          <a:effectLst/>
                        </a:rPr>
                        <a:t>-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2000" b="0" u="none" strike="noStrike">
                          <a:solidFill>
                            <a:srgbClr val="000000"/>
                          </a:solidFill>
                          <a:effectLst/>
                        </a:rPr>
                        <a:t>-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935010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25859D"/>
                      </a:solidFill>
                      <a:prstDash val="solid"/>
                    </a:lnL>
                    <a:lnR w="28575">
                      <a:solidFill>
                        <a:srgbClr val="25859D"/>
                      </a:solidFill>
                      <a:prstDash val="solid"/>
                    </a:lnR>
                    <a:lnT w="28575">
                      <a:solidFill>
                        <a:srgbClr val="25859D"/>
                      </a:solidFill>
                      <a:prstDash val="solid"/>
                    </a:lnT>
                    <a:lnB w="28575">
                      <a:solidFill>
                        <a:srgbClr val="25859D"/>
                      </a:solidFill>
                      <a:prstDash val="solid"/>
                    </a:lnB>
                    <a:solidFill>
                      <a:srgbClr val="E8F1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Математика. Уравнения, неравенства и их конструкции</a:t>
                      </a:r>
                      <a:endParaRPr lang="ru-RU" b="0" dirty="0"/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2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0,61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2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0,61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2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2,37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2000" b="0" u="none" strike="noStrike">
                          <a:solidFill>
                            <a:srgbClr val="000000"/>
                          </a:solidFill>
                          <a:effectLst/>
                        </a:rPr>
                        <a:t>2,37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69123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25859D"/>
                      </a:solidFill>
                      <a:prstDash val="solid"/>
                    </a:lnL>
                    <a:lnR w="28575">
                      <a:solidFill>
                        <a:srgbClr val="25859D"/>
                      </a:solidFill>
                      <a:prstDash val="solid"/>
                    </a:lnR>
                    <a:lnT w="28575">
                      <a:solidFill>
                        <a:srgbClr val="25859D"/>
                      </a:solidFill>
                      <a:prstDash val="solid"/>
                    </a:lnT>
                    <a:lnB w="28575">
                      <a:solidFill>
                        <a:srgbClr val="25859D"/>
                      </a:solidFill>
                      <a:prstDash val="solid"/>
                    </a:lnB>
                    <a:solidFill>
                      <a:srgbClr val="E8F1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0" u="none" strike="noStrike">
                          <a:solidFill>
                            <a:srgbClr val="000000"/>
                          </a:solidFill>
                          <a:effectLst/>
                        </a:rPr>
                        <a:t>Математика. Тригонометрия</a:t>
                      </a:r>
                      <a:endParaRPr lang="ru-RU" b="0"/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2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0,91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2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0,91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2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-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2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-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70206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25859D"/>
                      </a:solidFill>
                      <a:prstDash val="solid"/>
                    </a:lnL>
                    <a:lnR w="28575">
                      <a:solidFill>
                        <a:srgbClr val="25859D"/>
                      </a:solidFill>
                      <a:prstDash val="solid"/>
                    </a:lnR>
                    <a:lnT w="28575">
                      <a:solidFill>
                        <a:srgbClr val="25859D"/>
                      </a:solidFill>
                      <a:prstDash val="solid"/>
                    </a:lnT>
                    <a:lnB w="28575">
                      <a:solidFill>
                        <a:srgbClr val="25859D"/>
                      </a:solidFill>
                      <a:prstDash val="solid"/>
                    </a:lnB>
                    <a:solidFill>
                      <a:srgbClr val="E8F1F6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2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Математика. Начала математического анализа</a:t>
                      </a:r>
                      <a:endParaRPr lang="ru-RU" b="0" dirty="0"/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2000" b="0" u="none" strike="noStrike">
                          <a:solidFill>
                            <a:srgbClr val="000000"/>
                          </a:solidFill>
                          <a:effectLst/>
                        </a:rPr>
                        <a:t>1</a:t>
                      </a:r>
                      <a:endParaRPr lang="ru-RU" sz="20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2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2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1,13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20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1,13</a:t>
                      </a:r>
                      <a:endParaRPr lang="ru-RU" sz="20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E876C809-75BA-47B6-097A-05EB23B47BE4}"/>
              </a:ext>
            </a:extLst>
          </p:cNvPr>
          <p:cNvGrpSpPr/>
          <p:nvPr/>
        </p:nvGrpSpPr>
        <p:grpSpPr>
          <a:xfrm>
            <a:off x="971054" y="4495800"/>
            <a:ext cx="1559560" cy="1260475"/>
            <a:chOff x="989654" y="4808271"/>
            <a:chExt cx="1559560" cy="1260475"/>
          </a:xfrm>
        </p:grpSpPr>
        <p:sp>
          <p:nvSpPr>
            <p:cNvPr id="17" name="object 11">
              <a:extLst>
                <a:ext uri="{FF2B5EF4-FFF2-40B4-BE49-F238E27FC236}">
                  <a16:creationId xmlns:a16="http://schemas.microsoft.com/office/drawing/2014/main" id="{75005650-374A-7FD5-6EE1-9DC7EED10890}"/>
                </a:ext>
              </a:extLst>
            </p:cNvPr>
            <p:cNvSpPr/>
            <p:nvPr/>
          </p:nvSpPr>
          <p:spPr>
            <a:xfrm>
              <a:off x="989654" y="4817364"/>
              <a:ext cx="1559560" cy="259079"/>
            </a:xfrm>
            <a:custGeom>
              <a:avLst/>
              <a:gdLst/>
              <a:ahLst/>
              <a:cxnLst/>
              <a:rect l="l" t="t" r="r" b="b"/>
              <a:pathLst>
                <a:path w="1559560" h="259079">
                  <a:moveTo>
                    <a:pt x="1408557" y="0"/>
                  </a:moveTo>
                  <a:lnTo>
                    <a:pt x="150495" y="0"/>
                  </a:lnTo>
                  <a:lnTo>
                    <a:pt x="0" y="259079"/>
                  </a:lnTo>
                  <a:lnTo>
                    <a:pt x="1559052" y="259079"/>
                  </a:lnTo>
                  <a:lnTo>
                    <a:pt x="1408557" y="0"/>
                  </a:lnTo>
                  <a:close/>
                </a:path>
              </a:pathLst>
            </a:custGeom>
            <a:solidFill>
              <a:srgbClr val="0725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18" name="Группа 17">
              <a:extLst>
                <a:ext uri="{FF2B5EF4-FFF2-40B4-BE49-F238E27FC236}">
                  <a16:creationId xmlns:a16="http://schemas.microsoft.com/office/drawing/2014/main" id="{1ABFAD25-EAB1-4576-F1B2-CDBD913D370E}"/>
                </a:ext>
              </a:extLst>
            </p:cNvPr>
            <p:cNvGrpSpPr/>
            <p:nvPr/>
          </p:nvGrpSpPr>
          <p:grpSpPr>
            <a:xfrm>
              <a:off x="1145642" y="4808271"/>
              <a:ext cx="1260475" cy="1260475"/>
              <a:chOff x="870393" y="1335645"/>
              <a:chExt cx="1260475" cy="1260475"/>
            </a:xfrm>
          </p:grpSpPr>
          <p:sp>
            <p:nvSpPr>
              <p:cNvPr id="19" name="object 14">
                <a:extLst>
                  <a:ext uri="{FF2B5EF4-FFF2-40B4-BE49-F238E27FC236}">
                    <a16:creationId xmlns:a16="http://schemas.microsoft.com/office/drawing/2014/main" id="{C472F6CA-08CA-6B66-8021-CC64B3637AFE}"/>
                  </a:ext>
                </a:extLst>
              </p:cNvPr>
              <p:cNvSpPr/>
              <p:nvPr/>
            </p:nvSpPr>
            <p:spPr>
              <a:xfrm>
                <a:off x="870393" y="1335645"/>
                <a:ext cx="1260475" cy="1260475"/>
              </a:xfrm>
              <a:custGeom>
                <a:avLst/>
                <a:gdLst/>
                <a:ahLst/>
                <a:cxnLst/>
                <a:rect l="l" t="t" r="r" b="b"/>
                <a:pathLst>
                  <a:path w="1260475" h="1260475">
                    <a:moveTo>
                      <a:pt x="1260348" y="0"/>
                    </a:moveTo>
                    <a:lnTo>
                      <a:pt x="0" y="0"/>
                    </a:lnTo>
                    <a:lnTo>
                      <a:pt x="0" y="630174"/>
                    </a:lnTo>
                    <a:lnTo>
                      <a:pt x="1728" y="677197"/>
                    </a:lnTo>
                    <a:lnTo>
                      <a:pt x="6833" y="723283"/>
                    </a:lnTo>
                    <a:lnTo>
                      <a:pt x="15193" y="768310"/>
                    </a:lnTo>
                    <a:lnTo>
                      <a:pt x="26685" y="812156"/>
                    </a:lnTo>
                    <a:lnTo>
                      <a:pt x="41187" y="854698"/>
                    </a:lnTo>
                    <a:lnTo>
                      <a:pt x="58578" y="895815"/>
                    </a:lnTo>
                    <a:lnTo>
                      <a:pt x="78736" y="935385"/>
                    </a:lnTo>
                    <a:lnTo>
                      <a:pt x="101538" y="973285"/>
                    </a:lnTo>
                    <a:lnTo>
                      <a:pt x="126863" y="1009395"/>
                    </a:lnTo>
                    <a:lnTo>
                      <a:pt x="154589" y="1043591"/>
                    </a:lnTo>
                    <a:lnTo>
                      <a:pt x="184594" y="1075753"/>
                    </a:lnTo>
                    <a:lnTo>
                      <a:pt x="216756" y="1105758"/>
                    </a:lnTo>
                    <a:lnTo>
                      <a:pt x="250952" y="1133484"/>
                    </a:lnTo>
                    <a:lnTo>
                      <a:pt x="287062" y="1158809"/>
                    </a:lnTo>
                    <a:lnTo>
                      <a:pt x="324962" y="1181611"/>
                    </a:lnTo>
                    <a:lnTo>
                      <a:pt x="364532" y="1201769"/>
                    </a:lnTo>
                    <a:lnTo>
                      <a:pt x="405649" y="1219160"/>
                    </a:lnTo>
                    <a:lnTo>
                      <a:pt x="448191" y="1233662"/>
                    </a:lnTo>
                    <a:lnTo>
                      <a:pt x="492037" y="1245154"/>
                    </a:lnTo>
                    <a:lnTo>
                      <a:pt x="537064" y="1253514"/>
                    </a:lnTo>
                    <a:lnTo>
                      <a:pt x="583150" y="1258619"/>
                    </a:lnTo>
                    <a:lnTo>
                      <a:pt x="630174" y="1260348"/>
                    </a:lnTo>
                    <a:lnTo>
                      <a:pt x="677197" y="1258619"/>
                    </a:lnTo>
                    <a:lnTo>
                      <a:pt x="723283" y="1253514"/>
                    </a:lnTo>
                    <a:lnTo>
                      <a:pt x="768310" y="1245154"/>
                    </a:lnTo>
                    <a:lnTo>
                      <a:pt x="812156" y="1233662"/>
                    </a:lnTo>
                    <a:lnTo>
                      <a:pt x="854698" y="1219160"/>
                    </a:lnTo>
                    <a:lnTo>
                      <a:pt x="895815" y="1201769"/>
                    </a:lnTo>
                    <a:lnTo>
                      <a:pt x="935385" y="1181611"/>
                    </a:lnTo>
                    <a:lnTo>
                      <a:pt x="973285" y="1158809"/>
                    </a:lnTo>
                    <a:lnTo>
                      <a:pt x="1009395" y="1133484"/>
                    </a:lnTo>
                    <a:lnTo>
                      <a:pt x="1043591" y="1105758"/>
                    </a:lnTo>
                    <a:lnTo>
                      <a:pt x="1075753" y="1075753"/>
                    </a:lnTo>
                    <a:lnTo>
                      <a:pt x="1105758" y="1043591"/>
                    </a:lnTo>
                    <a:lnTo>
                      <a:pt x="1133484" y="1009395"/>
                    </a:lnTo>
                    <a:lnTo>
                      <a:pt x="1158809" y="973285"/>
                    </a:lnTo>
                    <a:lnTo>
                      <a:pt x="1181611" y="935385"/>
                    </a:lnTo>
                    <a:lnTo>
                      <a:pt x="1201769" y="895815"/>
                    </a:lnTo>
                    <a:lnTo>
                      <a:pt x="1219160" y="854698"/>
                    </a:lnTo>
                    <a:lnTo>
                      <a:pt x="1233662" y="812156"/>
                    </a:lnTo>
                    <a:lnTo>
                      <a:pt x="1245154" y="768310"/>
                    </a:lnTo>
                    <a:lnTo>
                      <a:pt x="1253514" y="723283"/>
                    </a:lnTo>
                    <a:lnTo>
                      <a:pt x="1258619" y="677197"/>
                    </a:lnTo>
                    <a:lnTo>
                      <a:pt x="1260348" y="630174"/>
                    </a:lnTo>
                    <a:lnTo>
                      <a:pt x="1260348" y="0"/>
                    </a:lnTo>
                    <a:close/>
                  </a:path>
                </a:pathLst>
              </a:custGeom>
              <a:solidFill>
                <a:schemeClr val="accent4">
                  <a:lumMod val="60000"/>
                  <a:lumOff val="40000"/>
                </a:schemeClr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0" name="Овал 19">
                <a:extLst>
                  <a:ext uri="{FF2B5EF4-FFF2-40B4-BE49-F238E27FC236}">
                    <a16:creationId xmlns:a16="http://schemas.microsoft.com/office/drawing/2014/main" id="{DB3E38FC-4953-765C-C235-A72BCB5688E9}"/>
                  </a:ext>
                </a:extLst>
              </p:cNvPr>
              <p:cNvSpPr/>
              <p:nvPr/>
            </p:nvSpPr>
            <p:spPr>
              <a:xfrm>
                <a:off x="1035700" y="1489672"/>
                <a:ext cx="900000" cy="9144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pic>
            <p:nvPicPr>
              <p:cNvPr id="21" name="Рисунок 20">
                <a:extLst>
                  <a:ext uri="{FF2B5EF4-FFF2-40B4-BE49-F238E27FC236}">
                    <a16:creationId xmlns:a16="http://schemas.microsoft.com/office/drawing/2014/main" id="{480F6586-95FA-306B-D9B2-48FA49E73B6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</a:blip>
              <a:stretch/>
            </p:blipFill>
            <p:spPr bwMode="auto">
              <a:xfrm>
                <a:off x="1176630" y="1626151"/>
                <a:ext cx="648000" cy="641441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2482558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1587" y="233629"/>
            <a:ext cx="3198495" cy="1671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pc="-25" dirty="0"/>
              <a:t>Проект</a:t>
            </a:r>
            <a:r>
              <a:rPr spc="-155" dirty="0"/>
              <a:t> </a:t>
            </a:r>
            <a:r>
              <a:rPr spc="-25" dirty="0"/>
              <a:t>учебного </a:t>
            </a:r>
            <a:r>
              <a:rPr spc="-10" dirty="0"/>
              <a:t>плана</a:t>
            </a: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pc="-30" dirty="0"/>
              <a:t>10-</a:t>
            </a:r>
            <a:r>
              <a:rPr spc="-25" dirty="0"/>
              <a:t>11</a:t>
            </a:r>
            <a:r>
              <a:rPr lang="ru-RU" spc="-25" dirty="0"/>
              <a:t> ПИ класса</a:t>
            </a:r>
            <a:endParaRPr spc="-25" dirty="0"/>
          </a:p>
        </p:txBody>
      </p:sp>
      <p:sp>
        <p:nvSpPr>
          <p:cNvPr id="8" name="object 8"/>
          <p:cNvSpPr txBox="1"/>
          <p:nvPr/>
        </p:nvSpPr>
        <p:spPr>
          <a:xfrm>
            <a:off x="228600" y="1828071"/>
            <a:ext cx="2971800" cy="243912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98780">
              <a:lnSpc>
                <a:spcPct val="100000"/>
              </a:lnSpc>
              <a:spcBef>
                <a:spcPts val="100"/>
              </a:spcBef>
            </a:pPr>
            <a:r>
              <a:rPr sz="3600" spc="-10" dirty="0">
                <a:latin typeface="Calibri Light"/>
                <a:cs typeface="Calibri Light"/>
              </a:rPr>
              <a:t>(Советская)</a:t>
            </a:r>
            <a:endParaRPr sz="3600" dirty="0">
              <a:latin typeface="Calibri Light"/>
              <a:cs typeface="Calibri Light"/>
            </a:endParaRPr>
          </a:p>
          <a:p>
            <a:pPr marL="30480">
              <a:lnSpc>
                <a:spcPct val="100000"/>
              </a:lnSpc>
              <a:spcBef>
                <a:spcPts val="150"/>
              </a:spcBef>
            </a:pPr>
            <a:r>
              <a:rPr lang="ru-RU" sz="2400" b="1" spc="-10" dirty="0">
                <a:solidFill>
                  <a:srgbClr val="7030A0"/>
                </a:solidFill>
                <a:latin typeface="Calibri"/>
                <a:cs typeface="Calibri"/>
              </a:rPr>
              <a:t>2026-</a:t>
            </a:r>
            <a:r>
              <a:rPr lang="ru-RU" sz="2400" b="1" dirty="0">
                <a:solidFill>
                  <a:srgbClr val="7030A0"/>
                </a:solidFill>
                <a:latin typeface="Calibri"/>
                <a:cs typeface="Calibri"/>
              </a:rPr>
              <a:t>2028 </a:t>
            </a:r>
            <a:r>
              <a:rPr lang="ru-RU" sz="2400" b="1" spc="-20" dirty="0">
                <a:solidFill>
                  <a:srgbClr val="7030A0"/>
                </a:solidFill>
                <a:latin typeface="Calibri"/>
                <a:cs typeface="Calibri"/>
              </a:rPr>
              <a:t>годы</a:t>
            </a:r>
            <a:r>
              <a:rPr lang="ru-RU" sz="2400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lang="ru-RU" sz="2400" b="1" spc="-10" dirty="0">
                <a:solidFill>
                  <a:srgbClr val="7030A0"/>
                </a:solidFill>
                <a:latin typeface="Calibri"/>
                <a:cs typeface="Calibri"/>
              </a:rPr>
              <a:t>специализированный инженерный класс. Профиль прикладная информатика</a:t>
            </a:r>
            <a:endParaRPr lang="ru-RU" sz="2400" dirty="0">
              <a:solidFill>
                <a:srgbClr val="7030A0"/>
              </a:solidFill>
              <a:latin typeface="Calibri"/>
              <a:cs typeface="Calibri"/>
            </a:endParaRPr>
          </a:p>
        </p:txBody>
      </p:sp>
      <p:graphicFrame>
        <p:nvGraphicFramePr>
          <p:cNvPr id="15" name="object 1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8196036"/>
              </p:ext>
            </p:extLst>
          </p:nvPr>
        </p:nvGraphicFramePr>
        <p:xfrm>
          <a:off x="3374035" y="381000"/>
          <a:ext cx="8817965" cy="5971788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241361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17372">
                  <a:extLst>
                    <a:ext uri="{9D8B030D-6E8A-4147-A177-3AD203B41FA5}">
                      <a16:colId xmlns:a16="http://schemas.microsoft.com/office/drawing/2014/main" val="1834659813"/>
                    </a:ext>
                  </a:extLst>
                </a:gridCol>
                <a:gridCol w="68746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5506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6924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75205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679419"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2000" dirty="0"/>
                    </a:p>
                    <a:p>
                      <a:pPr marL="654050" marR="400050" indent="-248920">
                        <a:lnSpc>
                          <a:spcPct val="100000"/>
                        </a:lnSpc>
                      </a:pPr>
                      <a:r>
                        <a:rPr sz="2000" b="1" spc="-10" dirty="0"/>
                        <a:t>Предметные области</a:t>
                      </a:r>
                      <a:endParaRPr sz="2000" dirty="0">
                        <a:latin typeface="+mn-lt"/>
                        <a:cs typeface="Calibri"/>
                      </a:endParaRPr>
                    </a:p>
                  </a:txBody>
                  <a:tcPr marL="0" marR="0" marT="5715" marB="0"/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125"/>
                        </a:spcBef>
                      </a:pPr>
                      <a:endParaRPr lang="ru-RU" sz="2000" dirty="0"/>
                    </a:p>
                    <a:p>
                      <a:pPr marL="695325" lvl="1">
                        <a:lnSpc>
                          <a:spcPct val="100000"/>
                        </a:lnSpc>
                      </a:pPr>
                      <a:r>
                        <a:rPr lang="ru-RU" sz="2000" b="1" dirty="0"/>
                        <a:t>Учебные</a:t>
                      </a:r>
                      <a:r>
                        <a:rPr lang="ru-RU" sz="2000" b="1" spc="-80" dirty="0"/>
                        <a:t> </a:t>
                      </a:r>
                      <a:r>
                        <a:rPr lang="ru-RU" sz="2000" b="1" spc="-10" dirty="0"/>
                        <a:t>предметы</a:t>
                      </a:r>
                      <a:endParaRPr sz="2000" dirty="0">
                        <a:latin typeface="+mn-lt"/>
                        <a:cs typeface="Calibri"/>
                      </a:endParaRPr>
                    </a:p>
                  </a:txBody>
                  <a:tcPr marL="0" marR="0" marT="142875" marB="0"/>
                </a:tc>
                <a:tc gridSpan="4">
                  <a:txBody>
                    <a:bodyPr/>
                    <a:lstStyle/>
                    <a:p>
                      <a:pPr marL="887730">
                        <a:lnSpc>
                          <a:spcPts val="2085"/>
                        </a:lnSpc>
                      </a:pPr>
                      <a:r>
                        <a:rPr sz="2000" b="1" spc="-25" dirty="0"/>
                        <a:t>Кол-</a:t>
                      </a:r>
                      <a:r>
                        <a:rPr sz="2000" b="1" dirty="0"/>
                        <a:t>во</a:t>
                      </a:r>
                      <a:r>
                        <a:rPr sz="2000" b="1" spc="-5" dirty="0"/>
                        <a:t> </a:t>
                      </a:r>
                      <a:r>
                        <a:rPr sz="2000" b="1" dirty="0"/>
                        <a:t>часов</a:t>
                      </a:r>
                      <a:r>
                        <a:rPr sz="2000" b="1" spc="-5" dirty="0"/>
                        <a:t> </a:t>
                      </a:r>
                      <a:r>
                        <a:rPr sz="2000" b="1" dirty="0"/>
                        <a:t>в</a:t>
                      </a:r>
                      <a:r>
                        <a:rPr sz="2000" b="1" spc="15" dirty="0"/>
                        <a:t> </a:t>
                      </a:r>
                      <a:r>
                        <a:rPr sz="2000" b="1" spc="-10" dirty="0"/>
                        <a:t>неделю</a:t>
                      </a:r>
                      <a:endParaRPr sz="2000" dirty="0">
                        <a:latin typeface="+mn-lt"/>
                        <a:cs typeface="Calibri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 cap="flat" cmpd="sng" algn="ctr">
                      <a:solidFill>
                        <a:srgbClr val="2585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0323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715" marB="0">
                    <a:lnL w="28575">
                      <a:solidFill>
                        <a:srgbClr val="25859D"/>
                      </a:solidFill>
                      <a:prstDash val="solid"/>
                    </a:lnL>
                    <a:lnR w="28575">
                      <a:solidFill>
                        <a:srgbClr val="25859D"/>
                      </a:solidFill>
                      <a:prstDash val="solid"/>
                    </a:lnR>
                    <a:lnT w="28575">
                      <a:solidFill>
                        <a:srgbClr val="25859D"/>
                      </a:solidFill>
                      <a:prstDash val="solid"/>
                    </a:lnT>
                    <a:lnB w="28575">
                      <a:solidFill>
                        <a:srgbClr val="25859D"/>
                      </a:solidFill>
                      <a:prstDash val="solid"/>
                    </a:lnB>
                    <a:solidFill>
                      <a:srgbClr val="E8F1F6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2075"/>
                        </a:lnSpc>
                      </a:pPr>
                      <a:r>
                        <a:rPr sz="2000" b="1" dirty="0"/>
                        <a:t>10</a:t>
                      </a:r>
                      <a:r>
                        <a:rPr sz="2000" b="1" spc="-20" dirty="0"/>
                        <a:t> </a:t>
                      </a:r>
                      <a:r>
                        <a:rPr lang="ru-RU" sz="2000" b="1" spc="-10" dirty="0"/>
                        <a:t>ПИ</a:t>
                      </a:r>
                      <a:endParaRPr sz="2000" dirty="0">
                        <a:latin typeface="+mn-lt"/>
                        <a:cs typeface="Calibri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2075"/>
                        </a:lnSpc>
                      </a:pPr>
                      <a:r>
                        <a:rPr lang="ru-RU" sz="2000" b="1" spc="-10" dirty="0"/>
                        <a:t>11 ПИ</a:t>
                      </a:r>
                      <a:endParaRPr sz="2000" dirty="0">
                        <a:latin typeface="+mn-lt"/>
                        <a:cs typeface="Calibri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36179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715" marB="0">
                    <a:lnL w="28575">
                      <a:solidFill>
                        <a:srgbClr val="25859D"/>
                      </a:solidFill>
                      <a:prstDash val="solid"/>
                    </a:lnL>
                    <a:lnR w="28575">
                      <a:solidFill>
                        <a:srgbClr val="25859D"/>
                      </a:solidFill>
                      <a:prstDash val="solid"/>
                    </a:lnR>
                    <a:lnT w="28575">
                      <a:solidFill>
                        <a:srgbClr val="25859D"/>
                      </a:solidFill>
                      <a:prstDash val="solid"/>
                    </a:lnT>
                    <a:lnB w="28575">
                      <a:solidFill>
                        <a:srgbClr val="25859D"/>
                      </a:solidFill>
                      <a:prstDash val="solid"/>
                    </a:lnB>
                    <a:solidFill>
                      <a:srgbClr val="E8F1F6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2075"/>
                        </a:lnSpc>
                      </a:pPr>
                      <a:r>
                        <a:rPr sz="2000" b="1" spc="-25" dirty="0"/>
                        <a:t>ИИ</a:t>
                      </a:r>
                      <a:endParaRPr sz="2000">
                        <a:latin typeface="+mn-lt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2075"/>
                        </a:lnSpc>
                      </a:pPr>
                      <a:r>
                        <a:rPr sz="2000" b="1" spc="-25" dirty="0"/>
                        <a:t>ИБ</a:t>
                      </a:r>
                      <a:endParaRPr sz="2000" dirty="0">
                        <a:latin typeface="+mn-lt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ts val="2075"/>
                        </a:lnSpc>
                      </a:pPr>
                      <a:r>
                        <a:rPr sz="2000" b="1" spc="-25" dirty="0"/>
                        <a:t>ИИ</a:t>
                      </a:r>
                      <a:endParaRPr sz="2000">
                        <a:latin typeface="+mn-lt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ts val="2085"/>
                        </a:lnSpc>
                      </a:pPr>
                      <a:r>
                        <a:rPr sz="2000" b="1" spc="-25" dirty="0"/>
                        <a:t>ИБ</a:t>
                      </a:r>
                      <a:endParaRPr sz="2000">
                        <a:latin typeface="+mn-lt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36179">
                <a:tc gridSpan="6">
                  <a:txBody>
                    <a:bodyPr/>
                    <a:lstStyle/>
                    <a:p>
                      <a:pPr marL="3187065">
                        <a:lnSpc>
                          <a:spcPts val="2090"/>
                        </a:lnSpc>
                      </a:pPr>
                      <a:r>
                        <a:rPr sz="2000" b="1" dirty="0"/>
                        <a:t>1.</a:t>
                      </a:r>
                      <a:r>
                        <a:rPr sz="2000" b="1" spc="-5" dirty="0"/>
                        <a:t> </a:t>
                      </a:r>
                      <a:r>
                        <a:rPr sz="2000" b="1" spc="-10" dirty="0" err="1"/>
                        <a:t>Обязательная</a:t>
                      </a:r>
                      <a:r>
                        <a:rPr sz="2000" b="1" spc="-5" dirty="0"/>
                        <a:t> </a:t>
                      </a:r>
                      <a:r>
                        <a:rPr sz="2000" b="1" spc="-10" dirty="0" err="1"/>
                        <a:t>часть</a:t>
                      </a:r>
                      <a:endParaRPr sz="2000" dirty="0">
                        <a:latin typeface="+mn-lt"/>
                        <a:cs typeface="Calibri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 cap="flat" cmpd="sng" algn="ctr">
                      <a:solidFill>
                        <a:srgbClr val="2585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rgbClr val="2585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 cap="flat" cmpd="sng" algn="ctr">
                      <a:solidFill>
                        <a:srgbClr val="2585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rgbClr val="2585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41032">
                <a:tc rowSpan="10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</a:pPr>
                      <a:endParaRPr sz="2000" dirty="0"/>
                    </a:p>
                    <a:p>
                      <a:pPr>
                        <a:lnSpc>
                          <a:spcPct val="100000"/>
                        </a:lnSpc>
                      </a:pPr>
                      <a:endParaRPr sz="2000" dirty="0"/>
                    </a:p>
                    <a:p>
                      <a:pPr>
                        <a:lnSpc>
                          <a:spcPct val="100000"/>
                        </a:lnSpc>
                        <a:spcBef>
                          <a:spcPts val="1420"/>
                        </a:spcBef>
                      </a:pPr>
                      <a:endParaRPr sz="2000" dirty="0"/>
                    </a:p>
                    <a:p>
                      <a:pPr marL="4445" marR="714375">
                        <a:lnSpc>
                          <a:spcPct val="100000"/>
                        </a:lnSpc>
                      </a:pPr>
                      <a:r>
                        <a:rPr sz="2000" spc="-10" dirty="0"/>
                        <a:t>Математика</a:t>
                      </a:r>
                      <a:r>
                        <a:rPr sz="2000" spc="-60" dirty="0"/>
                        <a:t> </a:t>
                      </a:r>
                      <a:r>
                        <a:rPr sz="2000" spc="-50" dirty="0"/>
                        <a:t>и </a:t>
                      </a:r>
                      <a:r>
                        <a:rPr sz="2000" spc="-10" dirty="0"/>
                        <a:t>информатика</a:t>
                      </a:r>
                      <a:endParaRPr sz="2000" dirty="0">
                        <a:latin typeface="+mn-lt"/>
                        <a:cs typeface="Calibri"/>
                      </a:endParaRPr>
                    </a:p>
                  </a:txBody>
                  <a:tcPr marL="0" marR="0" marT="0" marB="0">
                    <a:lnB w="28575">
                      <a:solidFill>
                        <a:srgbClr val="25859D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Математика. Расширение понятия числа: комплексные числа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0,5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41032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25859D"/>
                      </a:solidFill>
                      <a:prstDash val="solid"/>
                    </a:lnL>
                    <a:lnR w="28575" cap="flat" cmpd="sng" algn="ctr">
                      <a:solidFill>
                        <a:srgbClr val="2585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85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25859D"/>
                      </a:solidFill>
                      <a:prstDash val="solid"/>
                    </a:lnB>
                    <a:solidFill>
                      <a:srgbClr val="E8F1F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Математика. Основы теории вероятностей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69123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27635" marB="0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Математика. Геометрия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41032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32080" marB="0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Информатика. Кодирование информации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0,48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0,48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41032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32080" marB="0">
                    <a:lnL w="28575">
                      <a:solidFill>
                        <a:srgbClr val="25859D"/>
                      </a:solidFill>
                      <a:prstDash val="solid"/>
                    </a:lnL>
                    <a:lnR w="28575" cap="flat" cmpd="sng" algn="ctr">
                      <a:solidFill>
                        <a:srgbClr val="2585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85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25859D"/>
                      </a:solidFill>
                      <a:prstDash val="solid"/>
                    </a:lnB>
                    <a:solidFill>
                      <a:srgbClr val="E8F1F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Информатика. Математические объекты информатики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0,52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0,52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0,5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241032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132080" marB="0">
                    <a:lnL w="28575">
                      <a:solidFill>
                        <a:srgbClr val="25859D"/>
                      </a:solidFill>
                      <a:prstDash val="solid"/>
                    </a:lnL>
                    <a:lnR w="28575" cap="flat" cmpd="sng" algn="ctr">
                      <a:solidFill>
                        <a:srgbClr val="2585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85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25859D"/>
                      </a:solidFill>
                      <a:prstDash val="solid"/>
                    </a:lnB>
                    <a:solidFill>
                      <a:srgbClr val="E8F1F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Информатика. Цифровые технологии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0,48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0,48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0,5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69123">
                <a:tc vMerge="1">
                  <a:txBody>
                    <a:bodyPr/>
                    <a:lstStyle/>
                    <a:p>
                      <a:endParaRPr dirty="0"/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Информатика. Компьютерное моделирование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0,5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56662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25859D"/>
                      </a:solidFill>
                      <a:prstDash val="solid"/>
                    </a:lnL>
                    <a:lnR w="28575">
                      <a:solidFill>
                        <a:srgbClr val="25859D"/>
                      </a:solidFill>
                      <a:prstDash val="solid"/>
                    </a:lnR>
                    <a:lnT w="28575">
                      <a:solidFill>
                        <a:srgbClr val="25859D"/>
                      </a:solidFill>
                      <a:prstDash val="solid"/>
                    </a:lnT>
                    <a:lnB w="28575">
                      <a:solidFill>
                        <a:srgbClr val="25859D"/>
                      </a:solidFill>
                      <a:prstDash val="solid"/>
                    </a:lnB>
                    <a:solidFill>
                      <a:srgbClr val="E8F1F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Информатика. Алгоритмизация и программирование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1,52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1,52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69123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25859D"/>
                      </a:solidFill>
                      <a:prstDash val="solid"/>
                    </a:lnL>
                    <a:lnR w="28575">
                      <a:solidFill>
                        <a:srgbClr val="25859D"/>
                      </a:solidFill>
                      <a:prstDash val="solid"/>
                    </a:lnR>
                    <a:lnT w="28575">
                      <a:solidFill>
                        <a:srgbClr val="25859D"/>
                      </a:solidFill>
                      <a:prstDash val="solid"/>
                    </a:lnT>
                    <a:lnB w="28575">
                      <a:solidFill>
                        <a:srgbClr val="25859D"/>
                      </a:solidFill>
                      <a:prstDash val="solid"/>
                    </a:lnB>
                    <a:solidFill>
                      <a:srgbClr val="E8F1F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Информатика. Теория алгоритмов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6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702065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>
                      <a:solidFill>
                        <a:srgbClr val="25859D"/>
                      </a:solidFill>
                      <a:prstDash val="solid"/>
                    </a:lnL>
                    <a:lnR w="28575">
                      <a:solidFill>
                        <a:srgbClr val="25859D"/>
                      </a:solidFill>
                      <a:prstDash val="solid"/>
                    </a:lnR>
                    <a:lnT w="28575">
                      <a:solidFill>
                        <a:srgbClr val="25859D"/>
                      </a:solidFill>
                      <a:prstDash val="solid"/>
                    </a:lnT>
                    <a:lnB w="28575">
                      <a:solidFill>
                        <a:srgbClr val="25859D"/>
                      </a:solidFill>
                      <a:prstDash val="solid"/>
                    </a:lnB>
                    <a:solidFill>
                      <a:srgbClr val="E8F1F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Информатика. Программирование на Пайтон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6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0,5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5B60ACAD-B91D-DD01-FC4F-0716EAD66DF7}"/>
              </a:ext>
            </a:extLst>
          </p:cNvPr>
          <p:cNvGrpSpPr/>
          <p:nvPr/>
        </p:nvGrpSpPr>
        <p:grpSpPr>
          <a:xfrm>
            <a:off x="971054" y="4495800"/>
            <a:ext cx="1559560" cy="1260475"/>
            <a:chOff x="989654" y="4808271"/>
            <a:chExt cx="1559560" cy="1260475"/>
          </a:xfrm>
        </p:grpSpPr>
        <p:sp>
          <p:nvSpPr>
            <p:cNvPr id="17" name="object 11">
              <a:extLst>
                <a:ext uri="{FF2B5EF4-FFF2-40B4-BE49-F238E27FC236}">
                  <a16:creationId xmlns:a16="http://schemas.microsoft.com/office/drawing/2014/main" id="{4ABF51A0-DF51-CDEE-8285-352ED584F428}"/>
                </a:ext>
              </a:extLst>
            </p:cNvPr>
            <p:cNvSpPr/>
            <p:nvPr/>
          </p:nvSpPr>
          <p:spPr>
            <a:xfrm>
              <a:off x="989654" y="4817364"/>
              <a:ext cx="1559560" cy="259079"/>
            </a:xfrm>
            <a:custGeom>
              <a:avLst/>
              <a:gdLst/>
              <a:ahLst/>
              <a:cxnLst/>
              <a:rect l="l" t="t" r="r" b="b"/>
              <a:pathLst>
                <a:path w="1559560" h="259079">
                  <a:moveTo>
                    <a:pt x="1408557" y="0"/>
                  </a:moveTo>
                  <a:lnTo>
                    <a:pt x="150495" y="0"/>
                  </a:lnTo>
                  <a:lnTo>
                    <a:pt x="0" y="259079"/>
                  </a:lnTo>
                  <a:lnTo>
                    <a:pt x="1559052" y="259079"/>
                  </a:lnTo>
                  <a:lnTo>
                    <a:pt x="1408557" y="0"/>
                  </a:lnTo>
                  <a:close/>
                </a:path>
              </a:pathLst>
            </a:custGeom>
            <a:solidFill>
              <a:srgbClr val="0725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18" name="Группа 17">
              <a:extLst>
                <a:ext uri="{FF2B5EF4-FFF2-40B4-BE49-F238E27FC236}">
                  <a16:creationId xmlns:a16="http://schemas.microsoft.com/office/drawing/2014/main" id="{F127C767-3219-0674-56B6-1E6ACAB6C108}"/>
                </a:ext>
              </a:extLst>
            </p:cNvPr>
            <p:cNvGrpSpPr/>
            <p:nvPr/>
          </p:nvGrpSpPr>
          <p:grpSpPr>
            <a:xfrm>
              <a:off x="1145642" y="4808271"/>
              <a:ext cx="1260475" cy="1260475"/>
              <a:chOff x="870393" y="1335645"/>
              <a:chExt cx="1260475" cy="1260475"/>
            </a:xfrm>
          </p:grpSpPr>
          <p:sp>
            <p:nvSpPr>
              <p:cNvPr id="19" name="object 14">
                <a:extLst>
                  <a:ext uri="{FF2B5EF4-FFF2-40B4-BE49-F238E27FC236}">
                    <a16:creationId xmlns:a16="http://schemas.microsoft.com/office/drawing/2014/main" id="{816D0525-3D3A-4D43-6093-ABC730E45ADF}"/>
                  </a:ext>
                </a:extLst>
              </p:cNvPr>
              <p:cNvSpPr/>
              <p:nvPr/>
            </p:nvSpPr>
            <p:spPr>
              <a:xfrm>
                <a:off x="870393" y="1335645"/>
                <a:ext cx="1260475" cy="1260475"/>
              </a:xfrm>
              <a:custGeom>
                <a:avLst/>
                <a:gdLst/>
                <a:ahLst/>
                <a:cxnLst/>
                <a:rect l="l" t="t" r="r" b="b"/>
                <a:pathLst>
                  <a:path w="1260475" h="1260475">
                    <a:moveTo>
                      <a:pt x="1260348" y="0"/>
                    </a:moveTo>
                    <a:lnTo>
                      <a:pt x="0" y="0"/>
                    </a:lnTo>
                    <a:lnTo>
                      <a:pt x="0" y="630174"/>
                    </a:lnTo>
                    <a:lnTo>
                      <a:pt x="1728" y="677197"/>
                    </a:lnTo>
                    <a:lnTo>
                      <a:pt x="6833" y="723283"/>
                    </a:lnTo>
                    <a:lnTo>
                      <a:pt x="15193" y="768310"/>
                    </a:lnTo>
                    <a:lnTo>
                      <a:pt x="26685" y="812156"/>
                    </a:lnTo>
                    <a:lnTo>
                      <a:pt x="41187" y="854698"/>
                    </a:lnTo>
                    <a:lnTo>
                      <a:pt x="58578" y="895815"/>
                    </a:lnTo>
                    <a:lnTo>
                      <a:pt x="78736" y="935385"/>
                    </a:lnTo>
                    <a:lnTo>
                      <a:pt x="101538" y="973285"/>
                    </a:lnTo>
                    <a:lnTo>
                      <a:pt x="126863" y="1009395"/>
                    </a:lnTo>
                    <a:lnTo>
                      <a:pt x="154589" y="1043591"/>
                    </a:lnTo>
                    <a:lnTo>
                      <a:pt x="184594" y="1075753"/>
                    </a:lnTo>
                    <a:lnTo>
                      <a:pt x="216756" y="1105758"/>
                    </a:lnTo>
                    <a:lnTo>
                      <a:pt x="250952" y="1133484"/>
                    </a:lnTo>
                    <a:lnTo>
                      <a:pt x="287062" y="1158809"/>
                    </a:lnTo>
                    <a:lnTo>
                      <a:pt x="324962" y="1181611"/>
                    </a:lnTo>
                    <a:lnTo>
                      <a:pt x="364532" y="1201769"/>
                    </a:lnTo>
                    <a:lnTo>
                      <a:pt x="405649" y="1219160"/>
                    </a:lnTo>
                    <a:lnTo>
                      <a:pt x="448191" y="1233662"/>
                    </a:lnTo>
                    <a:lnTo>
                      <a:pt x="492037" y="1245154"/>
                    </a:lnTo>
                    <a:lnTo>
                      <a:pt x="537064" y="1253514"/>
                    </a:lnTo>
                    <a:lnTo>
                      <a:pt x="583150" y="1258619"/>
                    </a:lnTo>
                    <a:lnTo>
                      <a:pt x="630174" y="1260348"/>
                    </a:lnTo>
                    <a:lnTo>
                      <a:pt x="677197" y="1258619"/>
                    </a:lnTo>
                    <a:lnTo>
                      <a:pt x="723283" y="1253514"/>
                    </a:lnTo>
                    <a:lnTo>
                      <a:pt x="768310" y="1245154"/>
                    </a:lnTo>
                    <a:lnTo>
                      <a:pt x="812156" y="1233662"/>
                    </a:lnTo>
                    <a:lnTo>
                      <a:pt x="854698" y="1219160"/>
                    </a:lnTo>
                    <a:lnTo>
                      <a:pt x="895815" y="1201769"/>
                    </a:lnTo>
                    <a:lnTo>
                      <a:pt x="935385" y="1181611"/>
                    </a:lnTo>
                    <a:lnTo>
                      <a:pt x="973285" y="1158809"/>
                    </a:lnTo>
                    <a:lnTo>
                      <a:pt x="1009395" y="1133484"/>
                    </a:lnTo>
                    <a:lnTo>
                      <a:pt x="1043591" y="1105758"/>
                    </a:lnTo>
                    <a:lnTo>
                      <a:pt x="1075753" y="1075753"/>
                    </a:lnTo>
                    <a:lnTo>
                      <a:pt x="1105758" y="1043591"/>
                    </a:lnTo>
                    <a:lnTo>
                      <a:pt x="1133484" y="1009395"/>
                    </a:lnTo>
                    <a:lnTo>
                      <a:pt x="1158809" y="973285"/>
                    </a:lnTo>
                    <a:lnTo>
                      <a:pt x="1181611" y="935385"/>
                    </a:lnTo>
                    <a:lnTo>
                      <a:pt x="1201769" y="895815"/>
                    </a:lnTo>
                    <a:lnTo>
                      <a:pt x="1219160" y="854698"/>
                    </a:lnTo>
                    <a:lnTo>
                      <a:pt x="1233662" y="812156"/>
                    </a:lnTo>
                    <a:lnTo>
                      <a:pt x="1245154" y="768310"/>
                    </a:lnTo>
                    <a:lnTo>
                      <a:pt x="1253514" y="723283"/>
                    </a:lnTo>
                    <a:lnTo>
                      <a:pt x="1258619" y="677197"/>
                    </a:lnTo>
                    <a:lnTo>
                      <a:pt x="1260348" y="630174"/>
                    </a:lnTo>
                    <a:lnTo>
                      <a:pt x="1260348" y="0"/>
                    </a:lnTo>
                    <a:close/>
                  </a:path>
                </a:pathLst>
              </a:custGeom>
              <a:solidFill>
                <a:schemeClr val="accent4">
                  <a:lumMod val="60000"/>
                  <a:lumOff val="40000"/>
                </a:schemeClr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0" name="Овал 19">
                <a:extLst>
                  <a:ext uri="{FF2B5EF4-FFF2-40B4-BE49-F238E27FC236}">
                    <a16:creationId xmlns:a16="http://schemas.microsoft.com/office/drawing/2014/main" id="{471FA2E6-832F-CE9D-6B63-323309315EE4}"/>
                  </a:ext>
                </a:extLst>
              </p:cNvPr>
              <p:cNvSpPr/>
              <p:nvPr/>
            </p:nvSpPr>
            <p:spPr>
              <a:xfrm>
                <a:off x="1035700" y="1489672"/>
                <a:ext cx="900000" cy="9144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pic>
            <p:nvPicPr>
              <p:cNvPr id="21" name="Рисунок 20">
                <a:extLst>
                  <a:ext uri="{FF2B5EF4-FFF2-40B4-BE49-F238E27FC236}">
                    <a16:creationId xmlns:a16="http://schemas.microsoft.com/office/drawing/2014/main" id="{095436BC-5710-C5E1-B15E-AF1291E621EC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</a:blip>
              <a:stretch/>
            </p:blipFill>
            <p:spPr bwMode="auto">
              <a:xfrm>
                <a:off x="1176630" y="1626151"/>
                <a:ext cx="648000" cy="641441"/>
              </a:xfrm>
              <a:prstGeom prst="rect">
                <a:avLst/>
              </a:prstGeom>
            </p:spPr>
          </p:pic>
        </p:grp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866544-DD49-AD7B-5A03-999173805B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80E36435-219A-5AF7-8673-1D5D88DC3CD8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51587" y="233629"/>
            <a:ext cx="3048813" cy="22288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pc="-25" dirty="0"/>
              <a:t>Проект</a:t>
            </a:r>
            <a:r>
              <a:rPr spc="-155" dirty="0"/>
              <a:t> </a:t>
            </a:r>
            <a:r>
              <a:rPr spc="-25" dirty="0"/>
              <a:t>учебного </a:t>
            </a:r>
            <a:r>
              <a:rPr spc="-10" dirty="0"/>
              <a:t>плана</a:t>
            </a: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pc="-30" dirty="0"/>
              <a:t>10-</a:t>
            </a:r>
            <a:r>
              <a:rPr spc="-25" dirty="0"/>
              <a:t>11</a:t>
            </a:r>
            <a:r>
              <a:rPr lang="ru-RU" spc="-25" dirty="0"/>
              <a:t> ПИ класса</a:t>
            </a:r>
            <a:endParaRPr spc="-25" dirty="0"/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4BFEBD9F-AA5C-5514-26E7-2122AD050E1B}"/>
              </a:ext>
            </a:extLst>
          </p:cNvPr>
          <p:cNvSpPr txBox="1"/>
          <p:nvPr/>
        </p:nvSpPr>
        <p:spPr>
          <a:xfrm>
            <a:off x="19420" y="2384734"/>
            <a:ext cx="2971800" cy="243912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98780">
              <a:lnSpc>
                <a:spcPct val="100000"/>
              </a:lnSpc>
              <a:spcBef>
                <a:spcPts val="100"/>
              </a:spcBef>
            </a:pPr>
            <a:r>
              <a:rPr sz="3600" spc="-10" dirty="0">
                <a:latin typeface="Calibri Light"/>
                <a:cs typeface="Calibri Light"/>
              </a:rPr>
              <a:t>(Советская)</a:t>
            </a:r>
            <a:endParaRPr sz="3600" dirty="0">
              <a:latin typeface="Calibri Light"/>
              <a:cs typeface="Calibri Light"/>
            </a:endParaRPr>
          </a:p>
          <a:p>
            <a:pPr marL="30480">
              <a:lnSpc>
                <a:spcPct val="100000"/>
              </a:lnSpc>
              <a:spcBef>
                <a:spcPts val="150"/>
              </a:spcBef>
            </a:pPr>
            <a:r>
              <a:rPr lang="ru-RU" sz="2400" b="1" spc="-10" dirty="0">
                <a:solidFill>
                  <a:srgbClr val="7030A0"/>
                </a:solidFill>
                <a:latin typeface="Calibri"/>
                <a:cs typeface="Calibri"/>
              </a:rPr>
              <a:t>2026-</a:t>
            </a:r>
            <a:r>
              <a:rPr lang="ru-RU" sz="2400" b="1" dirty="0">
                <a:solidFill>
                  <a:srgbClr val="7030A0"/>
                </a:solidFill>
                <a:latin typeface="Calibri"/>
                <a:cs typeface="Calibri"/>
              </a:rPr>
              <a:t>2028 </a:t>
            </a:r>
            <a:r>
              <a:rPr lang="ru-RU" sz="2400" b="1" spc="-20" dirty="0">
                <a:solidFill>
                  <a:srgbClr val="7030A0"/>
                </a:solidFill>
                <a:latin typeface="Calibri"/>
                <a:cs typeface="Calibri"/>
              </a:rPr>
              <a:t>годы</a:t>
            </a:r>
            <a:r>
              <a:rPr lang="ru-RU" sz="2400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lang="ru-RU" sz="2400" b="1" spc="-10" dirty="0">
                <a:solidFill>
                  <a:srgbClr val="7030A0"/>
                </a:solidFill>
                <a:latin typeface="Calibri"/>
                <a:cs typeface="Calibri"/>
              </a:rPr>
              <a:t>специализированный инженерный класс. Профиль прикладная информатика</a:t>
            </a:r>
            <a:endParaRPr lang="ru-RU" sz="2400" dirty="0">
              <a:solidFill>
                <a:srgbClr val="7030A0"/>
              </a:solidFill>
              <a:latin typeface="Calibri"/>
              <a:cs typeface="Calibri"/>
            </a:endParaRPr>
          </a:p>
        </p:txBody>
      </p:sp>
      <p:graphicFrame>
        <p:nvGraphicFramePr>
          <p:cNvPr id="15" name="object 15">
            <a:extLst>
              <a:ext uri="{FF2B5EF4-FFF2-40B4-BE49-F238E27FC236}">
                <a16:creationId xmlns:a16="http://schemas.microsoft.com/office/drawing/2014/main" id="{A4732C07-4F9D-D9F9-0682-CF772F1E07B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01098690"/>
              </p:ext>
            </p:extLst>
          </p:nvPr>
        </p:nvGraphicFramePr>
        <p:xfrm>
          <a:off x="3200400" y="391859"/>
          <a:ext cx="8991601" cy="6424119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246114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92540">
                  <a:extLst>
                    <a:ext uri="{9D8B030D-6E8A-4147-A177-3AD203B41FA5}">
                      <a16:colId xmlns:a16="http://schemas.microsoft.com/office/drawing/2014/main" val="1834659813"/>
                    </a:ext>
                  </a:extLst>
                </a:gridCol>
                <a:gridCol w="7010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6796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8044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885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664104"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2000" dirty="0"/>
                    </a:p>
                    <a:p>
                      <a:pPr marL="654050" marR="400050" indent="-248920">
                        <a:lnSpc>
                          <a:spcPct val="100000"/>
                        </a:lnSpc>
                      </a:pPr>
                      <a:r>
                        <a:rPr sz="2000" b="1" spc="-10" dirty="0"/>
                        <a:t>Предметные области</a:t>
                      </a:r>
                      <a:endParaRPr sz="2000" dirty="0">
                        <a:latin typeface="+mn-lt"/>
                        <a:cs typeface="Calibri"/>
                      </a:endParaRPr>
                    </a:p>
                  </a:txBody>
                  <a:tcPr marL="0" marR="0" marT="5715" marB="0"/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125"/>
                        </a:spcBef>
                      </a:pPr>
                      <a:endParaRPr lang="ru-RU" sz="2000" dirty="0"/>
                    </a:p>
                    <a:p>
                      <a:pPr marL="238125">
                        <a:lnSpc>
                          <a:spcPct val="100000"/>
                        </a:lnSpc>
                      </a:pPr>
                      <a:r>
                        <a:rPr lang="ru-RU" sz="2000" b="1" dirty="0"/>
                        <a:t>Учебные</a:t>
                      </a:r>
                      <a:r>
                        <a:rPr lang="ru-RU" sz="2000" b="1" spc="-80" dirty="0"/>
                        <a:t> </a:t>
                      </a:r>
                      <a:r>
                        <a:rPr lang="ru-RU" sz="2000" b="1" spc="-10" dirty="0"/>
                        <a:t>предметы</a:t>
                      </a:r>
                      <a:endParaRPr sz="2000" dirty="0">
                        <a:latin typeface="+mn-lt"/>
                        <a:cs typeface="Calibri"/>
                      </a:endParaRPr>
                    </a:p>
                  </a:txBody>
                  <a:tcPr marL="0" marR="0" marT="142875" marB="0"/>
                </a:tc>
                <a:tc gridSpan="4">
                  <a:txBody>
                    <a:bodyPr/>
                    <a:lstStyle/>
                    <a:p>
                      <a:pPr marL="887730">
                        <a:lnSpc>
                          <a:spcPts val="2085"/>
                        </a:lnSpc>
                      </a:pPr>
                      <a:r>
                        <a:rPr sz="2000" b="1" spc="-25" dirty="0"/>
                        <a:t>Кол-</a:t>
                      </a:r>
                      <a:r>
                        <a:rPr sz="2000" b="1" dirty="0"/>
                        <a:t>во</a:t>
                      </a:r>
                      <a:r>
                        <a:rPr sz="2000" b="1" spc="-5" dirty="0"/>
                        <a:t> </a:t>
                      </a:r>
                      <a:r>
                        <a:rPr sz="2000" b="1" dirty="0"/>
                        <a:t>часов</a:t>
                      </a:r>
                      <a:r>
                        <a:rPr sz="2000" b="1" spc="-5" dirty="0"/>
                        <a:t> </a:t>
                      </a:r>
                      <a:r>
                        <a:rPr sz="2000" b="1" dirty="0"/>
                        <a:t>в</a:t>
                      </a:r>
                      <a:r>
                        <a:rPr sz="2000" b="1" spc="15" dirty="0"/>
                        <a:t> </a:t>
                      </a:r>
                      <a:r>
                        <a:rPr sz="2000" b="1" spc="-10" dirty="0"/>
                        <a:t>неделю</a:t>
                      </a:r>
                      <a:endParaRPr sz="2000" dirty="0">
                        <a:latin typeface="+mn-lt"/>
                        <a:cs typeface="Calibri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 cap="flat" cmpd="sng" algn="ctr">
                      <a:solidFill>
                        <a:srgbClr val="2585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3553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715" marB="0">
                    <a:lnL w="28575">
                      <a:solidFill>
                        <a:srgbClr val="25859D"/>
                      </a:solidFill>
                      <a:prstDash val="solid"/>
                    </a:lnL>
                    <a:lnR w="28575">
                      <a:solidFill>
                        <a:srgbClr val="25859D"/>
                      </a:solidFill>
                      <a:prstDash val="solid"/>
                    </a:lnR>
                    <a:lnT w="28575">
                      <a:solidFill>
                        <a:srgbClr val="25859D"/>
                      </a:solidFill>
                      <a:prstDash val="solid"/>
                    </a:lnT>
                    <a:lnB w="28575">
                      <a:solidFill>
                        <a:srgbClr val="25859D"/>
                      </a:solidFill>
                      <a:prstDash val="solid"/>
                    </a:lnB>
                    <a:solidFill>
                      <a:srgbClr val="E8F1F6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2075"/>
                        </a:lnSpc>
                      </a:pPr>
                      <a:r>
                        <a:rPr sz="2000" b="1" dirty="0"/>
                        <a:t>10</a:t>
                      </a:r>
                      <a:r>
                        <a:rPr sz="2000" b="1" spc="-20" dirty="0"/>
                        <a:t> </a:t>
                      </a:r>
                      <a:r>
                        <a:rPr lang="ru-RU" sz="2000" b="1" spc="-10" dirty="0"/>
                        <a:t>ПИ</a:t>
                      </a:r>
                      <a:endParaRPr sz="2000" dirty="0">
                        <a:latin typeface="+mn-lt"/>
                        <a:cs typeface="Calibri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2075"/>
                        </a:lnSpc>
                      </a:pPr>
                      <a:r>
                        <a:rPr lang="ru-RU" sz="2000" b="1" spc="-10" dirty="0"/>
                        <a:t>11 ПИ</a:t>
                      </a:r>
                      <a:endParaRPr sz="2000" dirty="0">
                        <a:latin typeface="+mn-lt"/>
                        <a:cs typeface="Calibri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1061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715" marB="0">
                    <a:lnL w="28575">
                      <a:solidFill>
                        <a:srgbClr val="25859D"/>
                      </a:solidFill>
                      <a:prstDash val="solid"/>
                    </a:lnL>
                    <a:lnR w="28575">
                      <a:solidFill>
                        <a:srgbClr val="25859D"/>
                      </a:solidFill>
                      <a:prstDash val="solid"/>
                    </a:lnR>
                    <a:lnT w="28575">
                      <a:solidFill>
                        <a:srgbClr val="25859D"/>
                      </a:solidFill>
                      <a:prstDash val="solid"/>
                    </a:lnT>
                    <a:lnB w="28575">
                      <a:solidFill>
                        <a:srgbClr val="25859D"/>
                      </a:solidFill>
                      <a:prstDash val="solid"/>
                    </a:lnB>
                    <a:solidFill>
                      <a:srgbClr val="E8F1F6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2075"/>
                        </a:lnSpc>
                      </a:pPr>
                      <a:r>
                        <a:rPr sz="2000" b="1" spc="-25" dirty="0"/>
                        <a:t>ИИ</a:t>
                      </a:r>
                      <a:endParaRPr sz="2000">
                        <a:latin typeface="+mn-lt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2075"/>
                        </a:lnSpc>
                      </a:pPr>
                      <a:r>
                        <a:rPr sz="2000" b="1" spc="-25" dirty="0"/>
                        <a:t>ИБ</a:t>
                      </a:r>
                      <a:endParaRPr sz="2000" dirty="0">
                        <a:latin typeface="+mn-lt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ts val="2075"/>
                        </a:lnSpc>
                      </a:pPr>
                      <a:r>
                        <a:rPr sz="2000" b="1" spc="-25" dirty="0"/>
                        <a:t>ИИ</a:t>
                      </a:r>
                      <a:endParaRPr sz="2000">
                        <a:latin typeface="+mn-lt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ts val="2085"/>
                        </a:lnSpc>
                      </a:pPr>
                      <a:r>
                        <a:rPr sz="2000" b="1" spc="-25" dirty="0"/>
                        <a:t>ИБ</a:t>
                      </a:r>
                      <a:endParaRPr sz="2000">
                        <a:latin typeface="+mn-lt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1061">
                <a:tc gridSpan="6">
                  <a:txBody>
                    <a:bodyPr/>
                    <a:lstStyle/>
                    <a:p>
                      <a:pPr marL="3187065">
                        <a:lnSpc>
                          <a:spcPts val="2090"/>
                        </a:lnSpc>
                      </a:pPr>
                      <a:r>
                        <a:rPr sz="2000" b="1" dirty="0"/>
                        <a:t>1.</a:t>
                      </a:r>
                      <a:r>
                        <a:rPr sz="2000" b="1" spc="-5" dirty="0"/>
                        <a:t> </a:t>
                      </a:r>
                      <a:r>
                        <a:rPr sz="2000" b="1" spc="-10" dirty="0" err="1"/>
                        <a:t>Обязательная</a:t>
                      </a:r>
                      <a:r>
                        <a:rPr sz="2000" b="1" spc="-5" dirty="0"/>
                        <a:t> </a:t>
                      </a:r>
                      <a:r>
                        <a:rPr sz="2000" b="1" spc="-10" dirty="0" err="1"/>
                        <a:t>часть</a:t>
                      </a:r>
                      <a:endParaRPr sz="2000" dirty="0">
                        <a:latin typeface="+mn-lt"/>
                        <a:cs typeface="Calibri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 cap="flat" cmpd="sng" algn="ctr">
                      <a:solidFill>
                        <a:srgbClr val="2585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rgbClr val="2585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 cap="flat" cmpd="sng" algn="ctr">
                      <a:solidFill>
                        <a:srgbClr val="2585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rgbClr val="2585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7447">
                <a:tc rowSpan="8"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ru-RU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Естественные науки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Химия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0,52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0,52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1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1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744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28575">
                      <a:solidFill>
                        <a:srgbClr val="25859D"/>
                      </a:solidFill>
                      <a:prstDash val="solid"/>
                    </a:lnL>
                    <a:lnR w="28575" cap="flat" cmpd="sng" algn="ctr">
                      <a:solidFill>
                        <a:srgbClr val="2585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85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25859D"/>
                      </a:solidFill>
                      <a:prstDash val="solid"/>
                    </a:lnB>
                    <a:solidFill>
                      <a:srgbClr val="E8F1F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Биология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1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1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1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1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854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Физика. Механика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1,27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1,27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-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-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4558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Физика. Молекулярная физика и термодинамика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1,34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1,34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-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-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7744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28575">
                      <a:solidFill>
                        <a:srgbClr val="25859D"/>
                      </a:solidFill>
                      <a:prstDash val="solid"/>
                    </a:lnL>
                    <a:lnR w="28575" cap="flat" cmpd="sng" algn="ctr">
                      <a:solidFill>
                        <a:srgbClr val="2585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85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25859D"/>
                      </a:solidFill>
                      <a:prstDash val="solid"/>
                    </a:lnB>
                    <a:solidFill>
                      <a:srgbClr val="E8F1F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Физика. Электродинамика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1,39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1,39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2,4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2,4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4558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28575">
                      <a:solidFill>
                        <a:srgbClr val="25859D"/>
                      </a:solidFill>
                      <a:prstDash val="solid"/>
                    </a:lnL>
                    <a:lnR w="28575" cap="flat" cmpd="sng" algn="ctr">
                      <a:solidFill>
                        <a:srgbClr val="2585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85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25859D"/>
                      </a:solidFill>
                      <a:prstDash val="solid"/>
                    </a:lnB>
                    <a:solidFill>
                      <a:srgbClr val="E8F1F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Физика. Специальная теория относительности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-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-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0,33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0,33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5854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Физика. Квантовая физика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-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-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0,83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0,83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91393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28575">
                      <a:solidFill>
                        <a:srgbClr val="25859D"/>
                      </a:solidFill>
                      <a:prstDash val="solid"/>
                    </a:lnL>
                    <a:lnR w="28575">
                      <a:solidFill>
                        <a:srgbClr val="25859D"/>
                      </a:solidFill>
                      <a:prstDash val="solid"/>
                    </a:lnR>
                    <a:lnT w="28575">
                      <a:solidFill>
                        <a:srgbClr val="25859D"/>
                      </a:solidFill>
                      <a:prstDash val="solid"/>
                    </a:lnT>
                    <a:lnB w="28575">
                      <a:solidFill>
                        <a:srgbClr val="25859D"/>
                      </a:solidFill>
                      <a:prstDash val="solid"/>
                    </a:lnB>
                    <a:solidFill>
                      <a:srgbClr val="E8F1F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Физика. Элементы астрономии и астрофизики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-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-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0,44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0,44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545584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ru-RU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Основы безопасности и защиты Родины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Основы безопасности и защиты Родины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800" b="1" u="none" strike="noStrike">
                          <a:solidFill>
                            <a:srgbClr val="000000"/>
                          </a:solidFill>
                          <a:effectLst/>
                        </a:rPr>
                        <a:t>1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800" b="1" u="none" strike="noStrike" dirty="0">
                          <a:solidFill>
                            <a:srgbClr val="000000"/>
                          </a:solidFill>
                          <a:effectLst/>
                        </a:rPr>
                        <a:t>1</a:t>
                      </a:r>
                      <a:endParaRPr lang="ru-RU" sz="1800" b="1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1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576000">
                <a:tc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ru-RU" sz="1800" b="0" u="none" strike="noStrike">
                          <a:solidFill>
                            <a:srgbClr val="000000"/>
                          </a:solidFill>
                          <a:effectLst/>
                        </a:rPr>
                        <a:t>Физическая культура</a:t>
                      </a:r>
                      <a:endParaRPr lang="ru-RU" sz="1800" b="0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Физическая культура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800" b="1" u="none" strike="noStrike">
                          <a:solidFill>
                            <a:srgbClr val="000000"/>
                          </a:solidFill>
                          <a:effectLst/>
                        </a:rPr>
                        <a:t>1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800" b="1" u="none" strike="noStrike">
                          <a:solidFill>
                            <a:srgbClr val="000000"/>
                          </a:solidFill>
                          <a:effectLst/>
                        </a:rPr>
                        <a:t>1</a:t>
                      </a:r>
                      <a:endParaRPr lang="ru-RU" sz="1800" b="1" i="0" u="none" strike="noStrike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0,5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800" b="0" u="none" strike="noStrike" dirty="0">
                          <a:solidFill>
                            <a:srgbClr val="000000"/>
                          </a:solidFill>
                          <a:effectLst/>
                        </a:rPr>
                        <a:t>0,5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ctr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</a:tbl>
          </a:graphicData>
        </a:graphic>
      </p:graphicFrame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29035AFB-6CC0-6042-FF37-1FD185C45785}"/>
              </a:ext>
            </a:extLst>
          </p:cNvPr>
          <p:cNvGrpSpPr/>
          <p:nvPr/>
        </p:nvGrpSpPr>
        <p:grpSpPr>
          <a:xfrm>
            <a:off x="896214" y="5105400"/>
            <a:ext cx="1559560" cy="1260475"/>
            <a:chOff x="989654" y="4808271"/>
            <a:chExt cx="1559560" cy="1260475"/>
          </a:xfrm>
        </p:grpSpPr>
        <p:sp>
          <p:nvSpPr>
            <p:cNvPr id="17" name="object 11">
              <a:extLst>
                <a:ext uri="{FF2B5EF4-FFF2-40B4-BE49-F238E27FC236}">
                  <a16:creationId xmlns:a16="http://schemas.microsoft.com/office/drawing/2014/main" id="{1CE3E86D-9B50-8787-A654-0F40D3312685}"/>
                </a:ext>
              </a:extLst>
            </p:cNvPr>
            <p:cNvSpPr/>
            <p:nvPr/>
          </p:nvSpPr>
          <p:spPr>
            <a:xfrm>
              <a:off x="989654" y="4817364"/>
              <a:ext cx="1559560" cy="259079"/>
            </a:xfrm>
            <a:custGeom>
              <a:avLst/>
              <a:gdLst/>
              <a:ahLst/>
              <a:cxnLst/>
              <a:rect l="l" t="t" r="r" b="b"/>
              <a:pathLst>
                <a:path w="1559560" h="259079">
                  <a:moveTo>
                    <a:pt x="1408557" y="0"/>
                  </a:moveTo>
                  <a:lnTo>
                    <a:pt x="150495" y="0"/>
                  </a:lnTo>
                  <a:lnTo>
                    <a:pt x="0" y="259079"/>
                  </a:lnTo>
                  <a:lnTo>
                    <a:pt x="1559052" y="259079"/>
                  </a:lnTo>
                  <a:lnTo>
                    <a:pt x="1408557" y="0"/>
                  </a:lnTo>
                  <a:close/>
                </a:path>
              </a:pathLst>
            </a:custGeom>
            <a:solidFill>
              <a:srgbClr val="0725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18" name="Группа 17">
              <a:extLst>
                <a:ext uri="{FF2B5EF4-FFF2-40B4-BE49-F238E27FC236}">
                  <a16:creationId xmlns:a16="http://schemas.microsoft.com/office/drawing/2014/main" id="{7AA1DAD6-4C9B-84A5-638B-7208D821FD35}"/>
                </a:ext>
              </a:extLst>
            </p:cNvPr>
            <p:cNvGrpSpPr/>
            <p:nvPr/>
          </p:nvGrpSpPr>
          <p:grpSpPr>
            <a:xfrm>
              <a:off x="1145642" y="4808271"/>
              <a:ext cx="1260475" cy="1260475"/>
              <a:chOff x="870393" y="1335645"/>
              <a:chExt cx="1260475" cy="1260475"/>
            </a:xfrm>
          </p:grpSpPr>
          <p:sp>
            <p:nvSpPr>
              <p:cNvPr id="19" name="object 14">
                <a:extLst>
                  <a:ext uri="{FF2B5EF4-FFF2-40B4-BE49-F238E27FC236}">
                    <a16:creationId xmlns:a16="http://schemas.microsoft.com/office/drawing/2014/main" id="{ECDC6227-3F2A-811D-CB2C-176850F17CDE}"/>
                  </a:ext>
                </a:extLst>
              </p:cNvPr>
              <p:cNvSpPr/>
              <p:nvPr/>
            </p:nvSpPr>
            <p:spPr>
              <a:xfrm>
                <a:off x="870393" y="1335645"/>
                <a:ext cx="1260475" cy="1260475"/>
              </a:xfrm>
              <a:custGeom>
                <a:avLst/>
                <a:gdLst/>
                <a:ahLst/>
                <a:cxnLst/>
                <a:rect l="l" t="t" r="r" b="b"/>
                <a:pathLst>
                  <a:path w="1260475" h="1260475">
                    <a:moveTo>
                      <a:pt x="1260348" y="0"/>
                    </a:moveTo>
                    <a:lnTo>
                      <a:pt x="0" y="0"/>
                    </a:lnTo>
                    <a:lnTo>
                      <a:pt x="0" y="630174"/>
                    </a:lnTo>
                    <a:lnTo>
                      <a:pt x="1728" y="677197"/>
                    </a:lnTo>
                    <a:lnTo>
                      <a:pt x="6833" y="723283"/>
                    </a:lnTo>
                    <a:lnTo>
                      <a:pt x="15193" y="768310"/>
                    </a:lnTo>
                    <a:lnTo>
                      <a:pt x="26685" y="812156"/>
                    </a:lnTo>
                    <a:lnTo>
                      <a:pt x="41187" y="854698"/>
                    </a:lnTo>
                    <a:lnTo>
                      <a:pt x="58578" y="895815"/>
                    </a:lnTo>
                    <a:lnTo>
                      <a:pt x="78736" y="935385"/>
                    </a:lnTo>
                    <a:lnTo>
                      <a:pt x="101538" y="973285"/>
                    </a:lnTo>
                    <a:lnTo>
                      <a:pt x="126863" y="1009395"/>
                    </a:lnTo>
                    <a:lnTo>
                      <a:pt x="154589" y="1043591"/>
                    </a:lnTo>
                    <a:lnTo>
                      <a:pt x="184594" y="1075753"/>
                    </a:lnTo>
                    <a:lnTo>
                      <a:pt x="216756" y="1105758"/>
                    </a:lnTo>
                    <a:lnTo>
                      <a:pt x="250952" y="1133484"/>
                    </a:lnTo>
                    <a:lnTo>
                      <a:pt x="287062" y="1158809"/>
                    </a:lnTo>
                    <a:lnTo>
                      <a:pt x="324962" y="1181611"/>
                    </a:lnTo>
                    <a:lnTo>
                      <a:pt x="364532" y="1201769"/>
                    </a:lnTo>
                    <a:lnTo>
                      <a:pt x="405649" y="1219160"/>
                    </a:lnTo>
                    <a:lnTo>
                      <a:pt x="448191" y="1233662"/>
                    </a:lnTo>
                    <a:lnTo>
                      <a:pt x="492037" y="1245154"/>
                    </a:lnTo>
                    <a:lnTo>
                      <a:pt x="537064" y="1253514"/>
                    </a:lnTo>
                    <a:lnTo>
                      <a:pt x="583150" y="1258619"/>
                    </a:lnTo>
                    <a:lnTo>
                      <a:pt x="630174" y="1260348"/>
                    </a:lnTo>
                    <a:lnTo>
                      <a:pt x="677197" y="1258619"/>
                    </a:lnTo>
                    <a:lnTo>
                      <a:pt x="723283" y="1253514"/>
                    </a:lnTo>
                    <a:lnTo>
                      <a:pt x="768310" y="1245154"/>
                    </a:lnTo>
                    <a:lnTo>
                      <a:pt x="812156" y="1233662"/>
                    </a:lnTo>
                    <a:lnTo>
                      <a:pt x="854698" y="1219160"/>
                    </a:lnTo>
                    <a:lnTo>
                      <a:pt x="895815" y="1201769"/>
                    </a:lnTo>
                    <a:lnTo>
                      <a:pt x="935385" y="1181611"/>
                    </a:lnTo>
                    <a:lnTo>
                      <a:pt x="973285" y="1158809"/>
                    </a:lnTo>
                    <a:lnTo>
                      <a:pt x="1009395" y="1133484"/>
                    </a:lnTo>
                    <a:lnTo>
                      <a:pt x="1043591" y="1105758"/>
                    </a:lnTo>
                    <a:lnTo>
                      <a:pt x="1075753" y="1075753"/>
                    </a:lnTo>
                    <a:lnTo>
                      <a:pt x="1105758" y="1043591"/>
                    </a:lnTo>
                    <a:lnTo>
                      <a:pt x="1133484" y="1009395"/>
                    </a:lnTo>
                    <a:lnTo>
                      <a:pt x="1158809" y="973285"/>
                    </a:lnTo>
                    <a:lnTo>
                      <a:pt x="1181611" y="935385"/>
                    </a:lnTo>
                    <a:lnTo>
                      <a:pt x="1201769" y="895815"/>
                    </a:lnTo>
                    <a:lnTo>
                      <a:pt x="1219160" y="854698"/>
                    </a:lnTo>
                    <a:lnTo>
                      <a:pt x="1233662" y="812156"/>
                    </a:lnTo>
                    <a:lnTo>
                      <a:pt x="1245154" y="768310"/>
                    </a:lnTo>
                    <a:lnTo>
                      <a:pt x="1253514" y="723283"/>
                    </a:lnTo>
                    <a:lnTo>
                      <a:pt x="1258619" y="677197"/>
                    </a:lnTo>
                    <a:lnTo>
                      <a:pt x="1260348" y="630174"/>
                    </a:lnTo>
                    <a:lnTo>
                      <a:pt x="1260348" y="0"/>
                    </a:lnTo>
                    <a:close/>
                  </a:path>
                </a:pathLst>
              </a:custGeom>
              <a:solidFill>
                <a:schemeClr val="accent4">
                  <a:lumMod val="60000"/>
                  <a:lumOff val="40000"/>
                </a:schemeClr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0" name="Овал 19">
                <a:extLst>
                  <a:ext uri="{FF2B5EF4-FFF2-40B4-BE49-F238E27FC236}">
                    <a16:creationId xmlns:a16="http://schemas.microsoft.com/office/drawing/2014/main" id="{A309426C-66FF-1268-AAB5-3F7565E7696F}"/>
                  </a:ext>
                </a:extLst>
              </p:cNvPr>
              <p:cNvSpPr/>
              <p:nvPr/>
            </p:nvSpPr>
            <p:spPr>
              <a:xfrm>
                <a:off x="1035700" y="1489672"/>
                <a:ext cx="900000" cy="9144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pic>
            <p:nvPicPr>
              <p:cNvPr id="21" name="Рисунок 20">
                <a:extLst>
                  <a:ext uri="{FF2B5EF4-FFF2-40B4-BE49-F238E27FC236}">
                    <a16:creationId xmlns:a16="http://schemas.microsoft.com/office/drawing/2014/main" id="{201FFA1C-0B51-A41F-C123-9F48BD56435A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</a:blip>
              <a:stretch/>
            </p:blipFill>
            <p:spPr bwMode="auto">
              <a:xfrm>
                <a:off x="1176630" y="1626151"/>
                <a:ext cx="648000" cy="641441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185913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B01611B-10DD-DF96-E805-E232A4D454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>
            <a:extLst>
              <a:ext uri="{FF2B5EF4-FFF2-40B4-BE49-F238E27FC236}">
                <a16:creationId xmlns:a16="http://schemas.microsoft.com/office/drawing/2014/main" id="{7CE3F763-1679-B2EA-AE40-DD370213A79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51587" y="233629"/>
            <a:ext cx="3198495" cy="167195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spc="-25" dirty="0"/>
              <a:t>Проект</a:t>
            </a:r>
            <a:r>
              <a:rPr spc="-155" dirty="0"/>
              <a:t> </a:t>
            </a:r>
            <a:r>
              <a:rPr spc="-25" dirty="0"/>
              <a:t>учебного </a:t>
            </a:r>
            <a:r>
              <a:rPr spc="-10" dirty="0"/>
              <a:t>плана</a:t>
            </a:r>
          </a:p>
          <a:p>
            <a:pPr marL="12700">
              <a:lnSpc>
                <a:spcPct val="100000"/>
              </a:lnSpc>
              <a:spcBef>
                <a:spcPts val="5"/>
              </a:spcBef>
            </a:pPr>
            <a:r>
              <a:rPr spc="-30" dirty="0"/>
              <a:t>10-</a:t>
            </a:r>
            <a:r>
              <a:rPr spc="-25" dirty="0"/>
              <a:t>11</a:t>
            </a:r>
            <a:r>
              <a:rPr lang="ru-RU" spc="-25" dirty="0"/>
              <a:t> ПИ класса</a:t>
            </a:r>
            <a:endParaRPr spc="-25" dirty="0"/>
          </a:p>
        </p:txBody>
      </p:sp>
      <p:sp>
        <p:nvSpPr>
          <p:cNvPr id="8" name="object 8">
            <a:extLst>
              <a:ext uri="{FF2B5EF4-FFF2-40B4-BE49-F238E27FC236}">
                <a16:creationId xmlns:a16="http://schemas.microsoft.com/office/drawing/2014/main" id="{9A7D71D3-879A-2F88-B80C-D8890A33B5F4}"/>
              </a:ext>
            </a:extLst>
          </p:cNvPr>
          <p:cNvSpPr txBox="1"/>
          <p:nvPr/>
        </p:nvSpPr>
        <p:spPr>
          <a:xfrm>
            <a:off x="228600" y="1828071"/>
            <a:ext cx="2971800" cy="2439129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 marR="398780">
              <a:lnSpc>
                <a:spcPct val="100000"/>
              </a:lnSpc>
              <a:spcBef>
                <a:spcPts val="100"/>
              </a:spcBef>
            </a:pPr>
            <a:r>
              <a:rPr sz="3600" spc="-10" dirty="0">
                <a:latin typeface="Calibri Light"/>
                <a:cs typeface="Calibri Light"/>
              </a:rPr>
              <a:t>(Советская)</a:t>
            </a:r>
            <a:endParaRPr sz="3600" dirty="0">
              <a:latin typeface="Calibri Light"/>
              <a:cs typeface="Calibri Light"/>
            </a:endParaRPr>
          </a:p>
          <a:p>
            <a:pPr marL="30480">
              <a:lnSpc>
                <a:spcPct val="100000"/>
              </a:lnSpc>
              <a:spcBef>
                <a:spcPts val="150"/>
              </a:spcBef>
            </a:pPr>
            <a:r>
              <a:rPr lang="ru-RU" sz="2400" b="1" spc="-10" dirty="0">
                <a:solidFill>
                  <a:srgbClr val="7030A0"/>
                </a:solidFill>
                <a:latin typeface="Calibri"/>
                <a:cs typeface="Calibri"/>
              </a:rPr>
              <a:t>2026-</a:t>
            </a:r>
            <a:r>
              <a:rPr lang="ru-RU" sz="2400" b="1" dirty="0">
                <a:solidFill>
                  <a:srgbClr val="7030A0"/>
                </a:solidFill>
                <a:latin typeface="Calibri"/>
                <a:cs typeface="Calibri"/>
              </a:rPr>
              <a:t>2028 </a:t>
            </a:r>
            <a:r>
              <a:rPr lang="ru-RU" sz="2400" b="1" spc="-20" dirty="0">
                <a:solidFill>
                  <a:srgbClr val="7030A0"/>
                </a:solidFill>
                <a:latin typeface="Calibri"/>
                <a:cs typeface="Calibri"/>
              </a:rPr>
              <a:t>годы</a:t>
            </a:r>
            <a:r>
              <a:rPr lang="ru-RU" sz="2400" dirty="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lang="ru-RU" sz="2400" b="1" spc="-10" dirty="0">
                <a:solidFill>
                  <a:srgbClr val="7030A0"/>
                </a:solidFill>
                <a:latin typeface="Calibri"/>
                <a:cs typeface="Calibri"/>
              </a:rPr>
              <a:t>специализированный инженерный класс. Профиль прикладная информатика</a:t>
            </a:r>
            <a:endParaRPr lang="ru-RU" sz="2400" dirty="0">
              <a:solidFill>
                <a:srgbClr val="7030A0"/>
              </a:solidFill>
              <a:latin typeface="Calibri"/>
              <a:cs typeface="Calibri"/>
            </a:endParaRPr>
          </a:p>
        </p:txBody>
      </p:sp>
      <p:graphicFrame>
        <p:nvGraphicFramePr>
          <p:cNvPr id="15" name="object 15">
            <a:extLst>
              <a:ext uri="{FF2B5EF4-FFF2-40B4-BE49-F238E27FC236}">
                <a16:creationId xmlns:a16="http://schemas.microsoft.com/office/drawing/2014/main" id="{3A70BE73-7B29-CAB6-8C48-BA82F879DE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7749377"/>
              </p:ext>
            </p:extLst>
          </p:nvPr>
        </p:nvGraphicFramePr>
        <p:xfrm>
          <a:off x="3365707" y="391859"/>
          <a:ext cx="8826294" cy="6212530"/>
        </p:xfrm>
        <a:graphic>
          <a:graphicData uri="http://schemas.openxmlformats.org/drawingml/2006/table">
            <a:tbl>
              <a:tblPr firstRow="1" bandRow="1">
                <a:tableStyleId>{C4B1156A-380E-4F78-BDF5-A606A8083BF9}</a:tableStyleId>
              </a:tblPr>
              <a:tblGrid>
                <a:gridCol w="241589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820977">
                  <a:extLst>
                    <a:ext uri="{9D8B030D-6E8A-4147-A177-3AD203B41FA5}">
                      <a16:colId xmlns:a16="http://schemas.microsoft.com/office/drawing/2014/main" val="1834659813"/>
                    </a:ext>
                  </a:extLst>
                </a:gridCol>
                <a:gridCol w="68811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5568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56977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675842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664104"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45"/>
                        </a:spcBef>
                      </a:pPr>
                      <a:endParaRPr sz="1800" dirty="0">
                        <a:latin typeface="+mn-lt"/>
                      </a:endParaRPr>
                    </a:p>
                    <a:p>
                      <a:pPr marL="654050" marR="400050" indent="-248920">
                        <a:lnSpc>
                          <a:spcPct val="100000"/>
                        </a:lnSpc>
                      </a:pPr>
                      <a:r>
                        <a:rPr sz="1800" b="1" spc="-10" dirty="0">
                          <a:latin typeface="+mn-lt"/>
                        </a:rPr>
                        <a:t>Предметные области</a:t>
                      </a:r>
                      <a:endParaRPr sz="1800" dirty="0">
                        <a:latin typeface="+mn-lt"/>
                        <a:cs typeface="Calibri"/>
                      </a:endParaRPr>
                    </a:p>
                  </a:txBody>
                  <a:tcPr marL="0" marR="0" marT="5715" marB="0"/>
                </a:tc>
                <a:tc rowSpan="3"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Bef>
                          <a:spcPts val="1125"/>
                        </a:spcBef>
                      </a:pPr>
                      <a:endParaRPr lang="ru-RU" sz="1800" dirty="0">
                        <a:latin typeface="+mn-lt"/>
                      </a:endParaRPr>
                    </a:p>
                    <a:p>
                      <a:pPr marL="238125">
                        <a:lnSpc>
                          <a:spcPct val="100000"/>
                        </a:lnSpc>
                      </a:pPr>
                      <a:r>
                        <a:rPr lang="ru-RU" sz="1800" b="1" dirty="0">
                          <a:latin typeface="+mn-lt"/>
                        </a:rPr>
                        <a:t>Учебные</a:t>
                      </a:r>
                      <a:r>
                        <a:rPr lang="ru-RU" sz="1800" b="1" spc="-80" dirty="0">
                          <a:latin typeface="+mn-lt"/>
                        </a:rPr>
                        <a:t> </a:t>
                      </a:r>
                      <a:r>
                        <a:rPr lang="ru-RU" sz="1800" b="1" spc="-10" dirty="0">
                          <a:latin typeface="+mn-lt"/>
                        </a:rPr>
                        <a:t>предметы</a:t>
                      </a:r>
                      <a:endParaRPr sz="1800" dirty="0">
                        <a:latin typeface="+mn-lt"/>
                        <a:cs typeface="Calibri"/>
                      </a:endParaRPr>
                    </a:p>
                  </a:txBody>
                  <a:tcPr marL="0" marR="0" marT="142875" marB="0"/>
                </a:tc>
                <a:tc gridSpan="4">
                  <a:txBody>
                    <a:bodyPr/>
                    <a:lstStyle/>
                    <a:p>
                      <a:pPr marL="887730">
                        <a:lnSpc>
                          <a:spcPts val="2085"/>
                        </a:lnSpc>
                      </a:pPr>
                      <a:r>
                        <a:rPr sz="1800" b="1" spc="-25" dirty="0">
                          <a:latin typeface="+mn-lt"/>
                        </a:rPr>
                        <a:t>Кол-</a:t>
                      </a:r>
                      <a:r>
                        <a:rPr sz="1800" b="1" dirty="0">
                          <a:latin typeface="+mn-lt"/>
                        </a:rPr>
                        <a:t>во</a:t>
                      </a:r>
                      <a:r>
                        <a:rPr sz="1800" b="1" spc="-5" dirty="0">
                          <a:latin typeface="+mn-lt"/>
                        </a:rPr>
                        <a:t> </a:t>
                      </a:r>
                      <a:r>
                        <a:rPr sz="1800" b="1" dirty="0">
                          <a:latin typeface="+mn-lt"/>
                        </a:rPr>
                        <a:t>часов</a:t>
                      </a:r>
                      <a:r>
                        <a:rPr sz="1800" b="1" spc="-5" dirty="0">
                          <a:latin typeface="+mn-lt"/>
                        </a:rPr>
                        <a:t> </a:t>
                      </a:r>
                      <a:r>
                        <a:rPr sz="1800" b="1" dirty="0">
                          <a:latin typeface="+mn-lt"/>
                        </a:rPr>
                        <a:t>в</a:t>
                      </a:r>
                      <a:r>
                        <a:rPr sz="1800" b="1" spc="15" dirty="0">
                          <a:latin typeface="+mn-lt"/>
                        </a:rPr>
                        <a:t> </a:t>
                      </a:r>
                      <a:r>
                        <a:rPr sz="1800" b="1" spc="-10" dirty="0">
                          <a:latin typeface="+mn-lt"/>
                        </a:rPr>
                        <a:t>неделю</a:t>
                      </a:r>
                      <a:endParaRPr sz="1800" dirty="0">
                        <a:latin typeface="+mn-lt"/>
                        <a:cs typeface="Calibri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 cap="flat" cmpd="sng" algn="ctr">
                      <a:solidFill>
                        <a:srgbClr val="2585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3553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715" marB="0">
                    <a:lnL w="28575">
                      <a:solidFill>
                        <a:srgbClr val="25859D"/>
                      </a:solidFill>
                      <a:prstDash val="solid"/>
                    </a:lnL>
                    <a:lnR w="28575">
                      <a:solidFill>
                        <a:srgbClr val="25859D"/>
                      </a:solidFill>
                      <a:prstDash val="solid"/>
                    </a:lnR>
                    <a:lnT w="28575">
                      <a:solidFill>
                        <a:srgbClr val="25859D"/>
                      </a:solidFill>
                      <a:prstDash val="solid"/>
                    </a:lnT>
                    <a:lnB w="28575">
                      <a:solidFill>
                        <a:srgbClr val="25859D"/>
                      </a:solidFill>
                      <a:prstDash val="solid"/>
                    </a:lnB>
                    <a:solidFill>
                      <a:srgbClr val="E8F1F6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2075"/>
                        </a:lnSpc>
                      </a:pPr>
                      <a:r>
                        <a:rPr sz="1800" b="1" dirty="0">
                          <a:latin typeface="+mn-lt"/>
                        </a:rPr>
                        <a:t>10</a:t>
                      </a:r>
                      <a:r>
                        <a:rPr sz="1800" b="1" spc="-20" dirty="0">
                          <a:latin typeface="+mn-lt"/>
                        </a:rPr>
                        <a:t> </a:t>
                      </a:r>
                      <a:r>
                        <a:rPr lang="ru-RU" sz="1800" b="1" spc="-10" dirty="0">
                          <a:latin typeface="+mn-lt"/>
                        </a:rPr>
                        <a:t>ПИ</a:t>
                      </a:r>
                      <a:endParaRPr sz="1800" dirty="0">
                        <a:latin typeface="+mn-lt"/>
                        <a:cs typeface="Calibri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ts val="2075"/>
                        </a:lnSpc>
                      </a:pPr>
                      <a:r>
                        <a:rPr lang="ru-RU" sz="1800" b="1" spc="-10" dirty="0">
                          <a:latin typeface="+mn-lt"/>
                        </a:rPr>
                        <a:t>11 ПИ</a:t>
                      </a:r>
                      <a:endParaRPr sz="1800" dirty="0">
                        <a:latin typeface="+mn-lt"/>
                        <a:cs typeface="Calibri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1061">
                <a:tc vMerge="1">
                  <a:txBody>
                    <a:bodyPr/>
                    <a:lstStyle/>
                    <a:p>
                      <a:endParaRPr/>
                    </a:p>
                  </a:txBody>
                  <a:tcPr marL="0" marR="0" marT="5715" marB="0">
                    <a:lnL w="28575">
                      <a:solidFill>
                        <a:srgbClr val="25859D"/>
                      </a:solidFill>
                      <a:prstDash val="solid"/>
                    </a:lnL>
                    <a:lnR w="28575">
                      <a:solidFill>
                        <a:srgbClr val="25859D"/>
                      </a:solidFill>
                      <a:prstDash val="solid"/>
                    </a:lnR>
                    <a:lnT w="28575">
                      <a:solidFill>
                        <a:srgbClr val="25859D"/>
                      </a:solidFill>
                      <a:prstDash val="solid"/>
                    </a:lnT>
                    <a:lnB w="28575">
                      <a:solidFill>
                        <a:srgbClr val="25859D"/>
                      </a:solidFill>
                      <a:prstDash val="solid"/>
                    </a:lnB>
                    <a:solidFill>
                      <a:srgbClr val="E8F1F6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1905" algn="ctr">
                        <a:lnSpc>
                          <a:spcPts val="2075"/>
                        </a:lnSpc>
                      </a:pPr>
                      <a:r>
                        <a:rPr sz="1800" b="1" spc="-25" dirty="0">
                          <a:latin typeface="+mn-lt"/>
                        </a:rPr>
                        <a:t>ИИ</a:t>
                      </a:r>
                      <a:endParaRPr sz="1800">
                        <a:latin typeface="+mn-lt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635" algn="ctr">
                        <a:lnSpc>
                          <a:spcPts val="2075"/>
                        </a:lnSpc>
                      </a:pPr>
                      <a:r>
                        <a:rPr sz="1800" b="1" spc="-25" dirty="0">
                          <a:latin typeface="+mn-lt"/>
                        </a:rPr>
                        <a:t>ИБ</a:t>
                      </a:r>
                      <a:endParaRPr sz="1800" dirty="0">
                        <a:latin typeface="+mn-lt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3175" algn="ctr">
                        <a:lnSpc>
                          <a:spcPts val="2075"/>
                        </a:lnSpc>
                      </a:pPr>
                      <a:r>
                        <a:rPr sz="1800" b="1" spc="-25" dirty="0">
                          <a:latin typeface="+mn-lt"/>
                        </a:rPr>
                        <a:t>ИИ</a:t>
                      </a:r>
                      <a:endParaRPr sz="1800">
                        <a:latin typeface="+mn-lt"/>
                        <a:cs typeface="Calibri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marL="2540" algn="ctr">
                        <a:lnSpc>
                          <a:spcPts val="2085"/>
                        </a:lnSpc>
                      </a:pPr>
                      <a:r>
                        <a:rPr sz="1800" b="1" spc="-25" dirty="0">
                          <a:latin typeface="+mn-lt"/>
                        </a:rPr>
                        <a:t>ИБ</a:t>
                      </a:r>
                      <a:endParaRPr sz="1800">
                        <a:latin typeface="+mn-lt"/>
                        <a:cs typeface="Calibri"/>
                      </a:endParaRPr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61061">
                <a:tc gridSpan="6">
                  <a:txBody>
                    <a:bodyPr/>
                    <a:lstStyle/>
                    <a:p>
                      <a:pPr marL="972819">
                        <a:lnSpc>
                          <a:spcPts val="2075"/>
                        </a:lnSpc>
                      </a:pPr>
                      <a:r>
                        <a:rPr lang="ru-RU" sz="1800" b="1" dirty="0">
                          <a:latin typeface="+mn-lt"/>
                          <a:cs typeface="Calibri"/>
                        </a:rPr>
                        <a:t>2.</a:t>
                      </a:r>
                      <a:r>
                        <a:rPr lang="ru-RU" sz="1800" b="1" spc="-30" dirty="0">
                          <a:latin typeface="+mn-lt"/>
                          <a:cs typeface="Calibri"/>
                        </a:rPr>
                        <a:t> </a:t>
                      </a:r>
                      <a:r>
                        <a:rPr lang="ru-RU" sz="1800" b="1" dirty="0">
                          <a:latin typeface="+mn-lt"/>
                          <a:cs typeface="Calibri"/>
                        </a:rPr>
                        <a:t>Часть,</a:t>
                      </a:r>
                      <a:r>
                        <a:rPr lang="ru-RU" sz="1800" b="1" spc="-20" dirty="0">
                          <a:latin typeface="+mn-lt"/>
                          <a:cs typeface="Calibri"/>
                        </a:rPr>
                        <a:t> </a:t>
                      </a:r>
                      <a:r>
                        <a:rPr lang="ru-RU" sz="1800" b="1" spc="-10" dirty="0">
                          <a:latin typeface="+mn-lt"/>
                          <a:cs typeface="Calibri"/>
                        </a:rPr>
                        <a:t>формируемая</a:t>
                      </a:r>
                      <a:r>
                        <a:rPr lang="ru-RU" sz="1800" b="1" spc="-40" dirty="0">
                          <a:latin typeface="+mn-lt"/>
                          <a:cs typeface="Calibri"/>
                        </a:rPr>
                        <a:t> </a:t>
                      </a:r>
                      <a:r>
                        <a:rPr lang="ru-RU" sz="1800" b="1" dirty="0">
                          <a:latin typeface="+mn-lt"/>
                          <a:cs typeface="Calibri"/>
                        </a:rPr>
                        <a:t>участниками</a:t>
                      </a:r>
                      <a:r>
                        <a:rPr lang="ru-RU" sz="1800" b="1" spc="-25" dirty="0">
                          <a:latin typeface="+mn-lt"/>
                          <a:cs typeface="Calibri"/>
                        </a:rPr>
                        <a:t> </a:t>
                      </a:r>
                      <a:r>
                        <a:rPr lang="ru-RU" sz="1800" b="1" spc="-10" dirty="0">
                          <a:latin typeface="+mn-lt"/>
                          <a:cs typeface="Calibri"/>
                        </a:rPr>
                        <a:t>образовательных</a:t>
                      </a:r>
                      <a:r>
                        <a:rPr lang="ru-RU" sz="1800" b="1" spc="-40" dirty="0">
                          <a:latin typeface="+mn-lt"/>
                          <a:cs typeface="Calibri"/>
                        </a:rPr>
                        <a:t> </a:t>
                      </a:r>
                      <a:r>
                        <a:rPr lang="ru-RU" sz="1800" b="1" spc="-10" dirty="0">
                          <a:latin typeface="+mn-lt"/>
                          <a:cs typeface="Calibri"/>
                        </a:rPr>
                        <a:t>отношений</a:t>
                      </a:r>
                      <a:endParaRPr lang="ru-RU" sz="1800" dirty="0">
                        <a:latin typeface="+mn-lt"/>
                        <a:cs typeface="Calibri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 cap="flat" cmpd="sng" algn="ctr">
                      <a:solidFill>
                        <a:srgbClr val="2585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rgbClr val="2585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>
                    <a:lnL w="28575" cap="flat" cmpd="sng" algn="ctr">
                      <a:solidFill>
                        <a:srgbClr val="2585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T w="28575" cap="flat" cmpd="sng" algn="ctr">
                      <a:solidFill>
                        <a:srgbClr val="2585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/>
                    </a:p>
                  </a:txBody>
                  <a:tcPr marL="0" marR="0" marT="0" marB="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77447">
                <a:tc rowSpan="2"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Технология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Технология. Технологический проектный практикум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0,5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7744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28575">
                      <a:solidFill>
                        <a:srgbClr val="25859D"/>
                      </a:solidFill>
                      <a:prstDash val="solid"/>
                    </a:lnL>
                    <a:lnR w="28575" cap="flat" cmpd="sng" algn="ctr">
                      <a:solidFill>
                        <a:srgbClr val="2585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85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25859D"/>
                      </a:solidFill>
                      <a:prstDash val="solid"/>
                    </a:lnB>
                    <a:solidFill>
                      <a:srgbClr val="E8F1F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Технология. Технопредпринимательство и экономика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0,52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0,52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8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  <a:endParaRPr lang="ru-RU" sz="1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58549">
                <a:tc rowSpan="6">
                  <a:txBody>
                    <a:bodyPr/>
                    <a:lstStyle/>
                    <a:p>
                      <a:pPr algn="l" fontAlgn="ctr">
                        <a:buNone/>
                      </a:pP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Математика и информатика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Информатика. Разработка веб приложений (Фласк)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0,48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54558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Информатика. Программирование на Джава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0,5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77447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28575">
                      <a:solidFill>
                        <a:srgbClr val="25859D"/>
                      </a:solidFill>
                      <a:prstDash val="solid"/>
                    </a:lnL>
                    <a:lnR w="28575" cap="flat" cmpd="sng" algn="ctr">
                      <a:solidFill>
                        <a:srgbClr val="2585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85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25859D"/>
                      </a:solidFill>
                      <a:prstDash val="solid"/>
                    </a:lnB>
                    <a:solidFill>
                      <a:srgbClr val="E8F1F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Информатика. Компьютерные сети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54558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28575">
                      <a:solidFill>
                        <a:srgbClr val="25859D"/>
                      </a:solidFill>
                      <a:prstDash val="solid"/>
                    </a:lnL>
                    <a:lnR w="28575" cap="flat" cmpd="sng" algn="ctr">
                      <a:solidFill>
                        <a:srgbClr val="2585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25859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>
                      <a:solidFill>
                        <a:srgbClr val="25859D"/>
                      </a:solidFill>
                      <a:prstDash val="solid"/>
                    </a:lnB>
                    <a:solidFill>
                      <a:srgbClr val="E8F1F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Информатика. Основы технологий искусственного интеллект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58549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Информатика. Компьютерное зрение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0,52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913934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>
                    <a:lnL w="28575">
                      <a:solidFill>
                        <a:srgbClr val="25859D"/>
                      </a:solidFill>
                      <a:prstDash val="solid"/>
                    </a:lnL>
                    <a:lnR w="28575">
                      <a:solidFill>
                        <a:srgbClr val="25859D"/>
                      </a:solidFill>
                      <a:prstDash val="solid"/>
                    </a:lnR>
                    <a:lnT w="28575">
                      <a:solidFill>
                        <a:srgbClr val="25859D"/>
                      </a:solidFill>
                      <a:prstDash val="solid"/>
                    </a:lnT>
                    <a:lnB w="28575">
                      <a:solidFill>
                        <a:srgbClr val="25859D"/>
                      </a:solidFill>
                      <a:prstDash val="solid"/>
                    </a:lnB>
                    <a:solidFill>
                      <a:srgbClr val="E8F1F6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Информатика. Информационная безопасность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800" b="1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800" b="0" i="0" u="none" strike="noStrike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-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>
                        <a:buNone/>
                      </a:pPr>
                      <a:r>
                        <a:rPr lang="ru-RU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9525" marR="9525" marT="9525" marB="0" anchor="b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</a:tbl>
          </a:graphicData>
        </a:graphic>
      </p:graphicFrame>
      <p:grpSp>
        <p:nvGrpSpPr>
          <p:cNvPr id="16" name="Группа 15">
            <a:extLst>
              <a:ext uri="{FF2B5EF4-FFF2-40B4-BE49-F238E27FC236}">
                <a16:creationId xmlns:a16="http://schemas.microsoft.com/office/drawing/2014/main" id="{5D4BBCCE-4240-60CD-EFDC-30BCB4563CFB}"/>
              </a:ext>
            </a:extLst>
          </p:cNvPr>
          <p:cNvGrpSpPr/>
          <p:nvPr/>
        </p:nvGrpSpPr>
        <p:grpSpPr>
          <a:xfrm>
            <a:off x="971054" y="4495800"/>
            <a:ext cx="1559560" cy="1260475"/>
            <a:chOff x="989654" y="4808271"/>
            <a:chExt cx="1559560" cy="1260475"/>
          </a:xfrm>
        </p:grpSpPr>
        <p:sp>
          <p:nvSpPr>
            <p:cNvPr id="17" name="object 11">
              <a:extLst>
                <a:ext uri="{FF2B5EF4-FFF2-40B4-BE49-F238E27FC236}">
                  <a16:creationId xmlns:a16="http://schemas.microsoft.com/office/drawing/2014/main" id="{0CACBBCE-D9DA-1EF3-A58C-587751D3FF2F}"/>
                </a:ext>
              </a:extLst>
            </p:cNvPr>
            <p:cNvSpPr/>
            <p:nvPr/>
          </p:nvSpPr>
          <p:spPr>
            <a:xfrm>
              <a:off x="989654" y="4817364"/>
              <a:ext cx="1559560" cy="259079"/>
            </a:xfrm>
            <a:custGeom>
              <a:avLst/>
              <a:gdLst/>
              <a:ahLst/>
              <a:cxnLst/>
              <a:rect l="l" t="t" r="r" b="b"/>
              <a:pathLst>
                <a:path w="1559560" h="259079">
                  <a:moveTo>
                    <a:pt x="1408557" y="0"/>
                  </a:moveTo>
                  <a:lnTo>
                    <a:pt x="150495" y="0"/>
                  </a:lnTo>
                  <a:lnTo>
                    <a:pt x="0" y="259079"/>
                  </a:lnTo>
                  <a:lnTo>
                    <a:pt x="1559052" y="259079"/>
                  </a:lnTo>
                  <a:lnTo>
                    <a:pt x="1408557" y="0"/>
                  </a:lnTo>
                  <a:close/>
                </a:path>
              </a:pathLst>
            </a:custGeom>
            <a:solidFill>
              <a:srgbClr val="07251E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grpSp>
          <p:nvGrpSpPr>
            <p:cNvPr id="18" name="Группа 17">
              <a:extLst>
                <a:ext uri="{FF2B5EF4-FFF2-40B4-BE49-F238E27FC236}">
                  <a16:creationId xmlns:a16="http://schemas.microsoft.com/office/drawing/2014/main" id="{3423CF12-31B1-9C47-B3BF-116FE912AB3C}"/>
                </a:ext>
              </a:extLst>
            </p:cNvPr>
            <p:cNvGrpSpPr/>
            <p:nvPr/>
          </p:nvGrpSpPr>
          <p:grpSpPr>
            <a:xfrm>
              <a:off x="1145642" y="4808271"/>
              <a:ext cx="1260475" cy="1260475"/>
              <a:chOff x="870393" y="1335645"/>
              <a:chExt cx="1260475" cy="1260475"/>
            </a:xfrm>
          </p:grpSpPr>
          <p:sp>
            <p:nvSpPr>
              <p:cNvPr id="19" name="object 14">
                <a:extLst>
                  <a:ext uri="{FF2B5EF4-FFF2-40B4-BE49-F238E27FC236}">
                    <a16:creationId xmlns:a16="http://schemas.microsoft.com/office/drawing/2014/main" id="{2172753B-A7CD-06BB-C030-CEF19B841B0E}"/>
                  </a:ext>
                </a:extLst>
              </p:cNvPr>
              <p:cNvSpPr/>
              <p:nvPr/>
            </p:nvSpPr>
            <p:spPr>
              <a:xfrm>
                <a:off x="870393" y="1335645"/>
                <a:ext cx="1260475" cy="1260475"/>
              </a:xfrm>
              <a:custGeom>
                <a:avLst/>
                <a:gdLst/>
                <a:ahLst/>
                <a:cxnLst/>
                <a:rect l="l" t="t" r="r" b="b"/>
                <a:pathLst>
                  <a:path w="1260475" h="1260475">
                    <a:moveTo>
                      <a:pt x="1260348" y="0"/>
                    </a:moveTo>
                    <a:lnTo>
                      <a:pt x="0" y="0"/>
                    </a:lnTo>
                    <a:lnTo>
                      <a:pt x="0" y="630174"/>
                    </a:lnTo>
                    <a:lnTo>
                      <a:pt x="1728" y="677197"/>
                    </a:lnTo>
                    <a:lnTo>
                      <a:pt x="6833" y="723283"/>
                    </a:lnTo>
                    <a:lnTo>
                      <a:pt x="15193" y="768310"/>
                    </a:lnTo>
                    <a:lnTo>
                      <a:pt x="26685" y="812156"/>
                    </a:lnTo>
                    <a:lnTo>
                      <a:pt x="41187" y="854698"/>
                    </a:lnTo>
                    <a:lnTo>
                      <a:pt x="58578" y="895815"/>
                    </a:lnTo>
                    <a:lnTo>
                      <a:pt x="78736" y="935385"/>
                    </a:lnTo>
                    <a:lnTo>
                      <a:pt x="101538" y="973285"/>
                    </a:lnTo>
                    <a:lnTo>
                      <a:pt x="126863" y="1009395"/>
                    </a:lnTo>
                    <a:lnTo>
                      <a:pt x="154589" y="1043591"/>
                    </a:lnTo>
                    <a:lnTo>
                      <a:pt x="184594" y="1075753"/>
                    </a:lnTo>
                    <a:lnTo>
                      <a:pt x="216756" y="1105758"/>
                    </a:lnTo>
                    <a:lnTo>
                      <a:pt x="250952" y="1133484"/>
                    </a:lnTo>
                    <a:lnTo>
                      <a:pt x="287062" y="1158809"/>
                    </a:lnTo>
                    <a:lnTo>
                      <a:pt x="324962" y="1181611"/>
                    </a:lnTo>
                    <a:lnTo>
                      <a:pt x="364532" y="1201769"/>
                    </a:lnTo>
                    <a:lnTo>
                      <a:pt x="405649" y="1219160"/>
                    </a:lnTo>
                    <a:lnTo>
                      <a:pt x="448191" y="1233662"/>
                    </a:lnTo>
                    <a:lnTo>
                      <a:pt x="492037" y="1245154"/>
                    </a:lnTo>
                    <a:lnTo>
                      <a:pt x="537064" y="1253514"/>
                    </a:lnTo>
                    <a:lnTo>
                      <a:pt x="583150" y="1258619"/>
                    </a:lnTo>
                    <a:lnTo>
                      <a:pt x="630174" y="1260348"/>
                    </a:lnTo>
                    <a:lnTo>
                      <a:pt x="677197" y="1258619"/>
                    </a:lnTo>
                    <a:lnTo>
                      <a:pt x="723283" y="1253514"/>
                    </a:lnTo>
                    <a:lnTo>
                      <a:pt x="768310" y="1245154"/>
                    </a:lnTo>
                    <a:lnTo>
                      <a:pt x="812156" y="1233662"/>
                    </a:lnTo>
                    <a:lnTo>
                      <a:pt x="854698" y="1219160"/>
                    </a:lnTo>
                    <a:lnTo>
                      <a:pt x="895815" y="1201769"/>
                    </a:lnTo>
                    <a:lnTo>
                      <a:pt x="935385" y="1181611"/>
                    </a:lnTo>
                    <a:lnTo>
                      <a:pt x="973285" y="1158809"/>
                    </a:lnTo>
                    <a:lnTo>
                      <a:pt x="1009395" y="1133484"/>
                    </a:lnTo>
                    <a:lnTo>
                      <a:pt x="1043591" y="1105758"/>
                    </a:lnTo>
                    <a:lnTo>
                      <a:pt x="1075753" y="1075753"/>
                    </a:lnTo>
                    <a:lnTo>
                      <a:pt x="1105758" y="1043591"/>
                    </a:lnTo>
                    <a:lnTo>
                      <a:pt x="1133484" y="1009395"/>
                    </a:lnTo>
                    <a:lnTo>
                      <a:pt x="1158809" y="973285"/>
                    </a:lnTo>
                    <a:lnTo>
                      <a:pt x="1181611" y="935385"/>
                    </a:lnTo>
                    <a:lnTo>
                      <a:pt x="1201769" y="895815"/>
                    </a:lnTo>
                    <a:lnTo>
                      <a:pt x="1219160" y="854698"/>
                    </a:lnTo>
                    <a:lnTo>
                      <a:pt x="1233662" y="812156"/>
                    </a:lnTo>
                    <a:lnTo>
                      <a:pt x="1245154" y="768310"/>
                    </a:lnTo>
                    <a:lnTo>
                      <a:pt x="1253514" y="723283"/>
                    </a:lnTo>
                    <a:lnTo>
                      <a:pt x="1258619" y="677197"/>
                    </a:lnTo>
                    <a:lnTo>
                      <a:pt x="1260348" y="630174"/>
                    </a:lnTo>
                    <a:lnTo>
                      <a:pt x="1260348" y="0"/>
                    </a:lnTo>
                    <a:close/>
                  </a:path>
                </a:pathLst>
              </a:custGeom>
              <a:solidFill>
                <a:schemeClr val="accent4">
                  <a:lumMod val="60000"/>
                  <a:lumOff val="40000"/>
                </a:schemeClr>
              </a:solidFill>
            </p:spPr>
            <p:txBody>
              <a:bodyPr wrap="square" lIns="0" tIns="0" rIns="0" bIns="0" rtlCol="0"/>
              <a:lstStyle/>
              <a:p>
                <a:endParaRPr/>
              </a:p>
            </p:txBody>
          </p:sp>
          <p:sp>
            <p:nvSpPr>
              <p:cNvPr id="20" name="Овал 19">
                <a:extLst>
                  <a:ext uri="{FF2B5EF4-FFF2-40B4-BE49-F238E27FC236}">
                    <a16:creationId xmlns:a16="http://schemas.microsoft.com/office/drawing/2014/main" id="{5F68C509-BC9A-CB5D-68D9-4A2DFC09F9C4}"/>
                  </a:ext>
                </a:extLst>
              </p:cNvPr>
              <p:cNvSpPr/>
              <p:nvPr/>
            </p:nvSpPr>
            <p:spPr>
              <a:xfrm>
                <a:off x="1035700" y="1489672"/>
                <a:ext cx="900000" cy="914400"/>
              </a:xfrm>
              <a:prstGeom prst="ellipse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15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 dirty="0"/>
              </a:p>
            </p:txBody>
          </p:sp>
          <p:pic>
            <p:nvPicPr>
              <p:cNvPr id="21" name="Рисунок 20">
                <a:extLst>
                  <a:ext uri="{FF2B5EF4-FFF2-40B4-BE49-F238E27FC236}">
                    <a16:creationId xmlns:a16="http://schemas.microsoft.com/office/drawing/2014/main" id="{8465474F-E220-D884-A2C1-BD0C6EA7243B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>
                <a:duotone>
                  <a:schemeClr val="accent4">
                    <a:shade val="45000"/>
                    <a:satMod val="135000"/>
                  </a:schemeClr>
                  <a:prstClr val="white"/>
                </a:duotone>
              </a:blip>
              <a:stretch/>
            </p:blipFill>
            <p:spPr bwMode="auto">
              <a:xfrm>
                <a:off x="1176630" y="1626151"/>
                <a:ext cx="648000" cy="641441"/>
              </a:xfrm>
              <a:prstGeom prst="rect">
                <a:avLst/>
              </a:prstGeom>
            </p:spPr>
          </p:pic>
        </p:grpSp>
      </p:grpSp>
    </p:spTree>
    <p:extLst>
      <p:ext uri="{BB962C8B-B14F-4D97-AF65-F5344CB8AC3E}">
        <p14:creationId xmlns:p14="http://schemas.microsoft.com/office/powerpoint/2010/main" val="1514519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175</TotalTime>
  <Words>2851</Words>
  <Application>Microsoft Office PowerPoint</Application>
  <PresentationFormat>Широкоэкранный</PresentationFormat>
  <Paragraphs>1228</Paragraphs>
  <Slides>30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4" baseType="lpstr">
      <vt:lpstr>Calibri</vt:lpstr>
      <vt:lpstr>Calibri Light</vt:lpstr>
      <vt:lpstr>Times New Roman</vt:lpstr>
      <vt:lpstr>Office Theme</vt:lpstr>
      <vt:lpstr>Презентация PowerPoint</vt:lpstr>
      <vt:lpstr>Профили классов</vt:lpstr>
      <vt:lpstr>Проект учебного плана 10-11</vt:lpstr>
      <vt:lpstr>Проект учебного плана 10-11</vt:lpstr>
      <vt:lpstr>Заочное/семейное/дистанционное обучение</vt:lpstr>
      <vt:lpstr>Проект учебного плана 10-11 ПИ класса</vt:lpstr>
      <vt:lpstr>Проект учебного плана 10-11 ПИ класса</vt:lpstr>
      <vt:lpstr>Проект учебного плана 10-11 ПИ класса</vt:lpstr>
      <vt:lpstr>Проект учебного плана 10-11 ПИ класса</vt:lpstr>
      <vt:lpstr>Проект учебного плана 10-11 ПИ класса</vt:lpstr>
      <vt:lpstr>Заочное/семейное/дистанционное обучение</vt:lpstr>
      <vt:lpstr>Проект  учебного плана 10-11 М класса (Чаплыгина)</vt:lpstr>
      <vt:lpstr>Проект  учебного плана 10-11 М класса (Чаплыгина)</vt:lpstr>
      <vt:lpstr>Проект  учебного плана 10-11 М класса (Чаплыгина)</vt:lpstr>
      <vt:lpstr>Проект  учебного плана 10-11 М класса (Чаплыгина)</vt:lpstr>
      <vt:lpstr>Заочное/семейное/дистанционное обучение</vt:lpstr>
      <vt:lpstr>Проект  учебного плана 10-11 И класса (Чаплыгина)</vt:lpstr>
      <vt:lpstr>Проект  учебного плана 10-11 И класса (Чаплыгина)</vt:lpstr>
      <vt:lpstr>Проект  учебного плана 10-11 И класса (Чаплыгина)</vt:lpstr>
      <vt:lpstr>Заочное/семейное/дистанционное обучение</vt:lpstr>
      <vt:lpstr>Проект учебного плана 10-11 класса (Советская)</vt:lpstr>
      <vt:lpstr>Проект учебного плана 10-11 класса (Советская)</vt:lpstr>
      <vt:lpstr>Проект учебного плана 10-11 класса (Советская)</vt:lpstr>
      <vt:lpstr>Заочное/семейное/дистанционное обучение</vt:lpstr>
      <vt:lpstr>Проект учебного плана 10-11К  класса (Чаплыгина)</vt:lpstr>
      <vt:lpstr>Проект учебного плана 10-11К  класса (Чаплыгина)</vt:lpstr>
      <vt:lpstr>Проект учебного плана 10-11К  класса (Чаплыгина)</vt:lpstr>
      <vt:lpstr>Проект учебного плана 10-11К  класса (Чаплыгина)</vt:lpstr>
      <vt:lpstr>Заочное/семейное/дистанционное обучение</vt:lpstr>
      <vt:lpstr>Список предметов, рекомендованных для прохождения ГИА в 2028 г.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Прохорова Марина Викторовна</dc:creator>
  <cp:lastModifiedBy>Полиночка</cp:lastModifiedBy>
  <cp:revision>14</cp:revision>
  <dcterms:created xsi:type="dcterms:W3CDTF">2025-10-01T01:38:06Z</dcterms:created>
  <dcterms:modified xsi:type="dcterms:W3CDTF">2026-02-15T06:21:11Z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2025-02-13T00:00:00Z</vt:filetime>
  </property>
  <property fmtid="{D5CDD505-2E9C-101B-9397-08002B2CF9AE}" pid="3" name="Creator">
    <vt:lpwstr>Microsoft® PowerPoint® LTSC</vt:lpwstr>
  </property>
  <property fmtid="{D5CDD505-2E9C-101B-9397-08002B2CF9AE}" pid="4" name="LastSaved">
    <vt:filetime>2025-10-01T00:00:00Z</vt:filetime>
  </property>
  <property fmtid="{D5CDD505-2E9C-101B-9397-08002B2CF9AE}" pid="5" name="Producer">
    <vt:lpwstr>Microsoft® PowerPoint® LTSC</vt:lpwstr>
  </property>
</Properties>
</file>